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B Nazanin" panose="00000400000000000000" pitchFamily="2" charset="-78"/>
      <p:regular r:id="rId11"/>
      <p:bold r:id="rId12"/>
    </p:embeddedFont>
    <p:embeddedFont>
      <p:font typeface="Inter"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54" d="100"/>
          <a:sy n="54" d="100"/>
        </p:scale>
        <p:origin x="71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679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760720" cy="8229600"/>
          </a:xfrm>
          <a:prstGeom prst="rect">
            <a:avLst/>
          </a:prstGeom>
        </p:spPr>
      </p:pic>
      <p:sp>
        <p:nvSpPr>
          <p:cNvPr id="3" name="Text 0"/>
          <p:cNvSpPr/>
          <p:nvPr/>
        </p:nvSpPr>
        <p:spPr>
          <a:xfrm>
            <a:off x="6044540" y="1211699"/>
            <a:ext cx="7792071" cy="2126337"/>
          </a:xfrm>
          <a:prstGeom prst="rect">
            <a:avLst/>
          </a:prstGeom>
          <a:noFill/>
          <a:ln/>
        </p:spPr>
        <p:txBody>
          <a:bodyPr wrap="square" lIns="0" tIns="0" rIns="0" bIns="0" rtlCol="0" anchor="t"/>
          <a:lstStyle/>
          <a:p>
            <a:pPr marL="0" indent="0" algn="r" rtl="1">
              <a:lnSpc>
                <a:spcPts val="5550"/>
              </a:lnSpc>
              <a:buNone/>
            </a:pPr>
            <a:r>
              <a:rPr lang="en-US" sz="4800" dirty="0">
                <a:solidFill>
                  <a:srgbClr val="2C2926"/>
                </a:solidFill>
                <a:latin typeface="Bricolage Grotesque Semi Bold" pitchFamily="34" charset="0"/>
                <a:ea typeface="Bricolage Grotesque Semi Bold" pitchFamily="34" charset="-122"/>
                <a:cs typeface="B Nazanin" panose="00000400000000000000" pitchFamily="2" charset="-78"/>
              </a:rPr>
              <a:t>همکاری مشترک شرکت آموزش و پژوهش بیلگی سایار و کارخانه توتار لنت آذر</a:t>
            </a:r>
            <a:endParaRPr lang="en-US" sz="4800" dirty="0">
              <a:cs typeface="B Nazanin" panose="00000400000000000000" pitchFamily="2" charset="-78"/>
            </a:endParaRPr>
          </a:p>
        </p:txBody>
      </p:sp>
      <p:sp>
        <p:nvSpPr>
          <p:cNvPr id="4" name="Text 1"/>
          <p:cNvSpPr/>
          <p:nvPr/>
        </p:nvSpPr>
        <p:spPr>
          <a:xfrm>
            <a:off x="6280190" y="3678198"/>
            <a:ext cx="7556421" cy="362903"/>
          </a:xfrm>
          <a:prstGeom prst="rect">
            <a:avLst/>
          </a:prstGeom>
          <a:noFill/>
          <a:ln/>
        </p:spPr>
        <p:txBody>
          <a:bodyPr wrap="none" lIns="0" tIns="0" rIns="0" bIns="0" rtlCol="0" anchor="t"/>
          <a:lstStyle/>
          <a:p>
            <a:pPr marL="0" indent="0" algn="r" rtl="1">
              <a:lnSpc>
                <a:spcPts val="2850"/>
              </a:lnSpc>
              <a:buNone/>
            </a:pPr>
            <a:r>
              <a:rPr lang="en-US" dirty="0">
                <a:solidFill>
                  <a:srgbClr val="2C2926"/>
                </a:solidFill>
                <a:latin typeface="Inter" pitchFamily="34" charset="0"/>
                <a:ea typeface="Inter" pitchFamily="34" charset="-122"/>
                <a:cs typeface="B Nazanin" panose="00000400000000000000" pitchFamily="2" charset="-78"/>
              </a:rPr>
              <a:t>به نام خدا</a:t>
            </a:r>
            <a:endParaRPr lang="en-US" dirty="0">
              <a:cs typeface="B Nazanin" panose="00000400000000000000" pitchFamily="2" charset="-78"/>
            </a:endParaRPr>
          </a:p>
        </p:txBody>
      </p:sp>
      <p:sp>
        <p:nvSpPr>
          <p:cNvPr id="5" name="Text 2"/>
          <p:cNvSpPr/>
          <p:nvPr/>
        </p:nvSpPr>
        <p:spPr>
          <a:xfrm>
            <a:off x="6280190" y="4296251"/>
            <a:ext cx="7556421" cy="1451610"/>
          </a:xfrm>
          <a:prstGeom prst="rect">
            <a:avLst/>
          </a:prstGeom>
          <a:noFill/>
          <a:ln/>
        </p:spPr>
        <p:txBody>
          <a:bodyPr wrap="square" lIns="0" tIns="0" rIns="0" bIns="0" rtlCol="0" anchor="t"/>
          <a:lstStyle/>
          <a:p>
            <a:pPr marL="0" indent="0" algn="r" rtl="1">
              <a:lnSpc>
                <a:spcPts val="2850"/>
              </a:lnSpc>
              <a:buNone/>
            </a:pPr>
            <a:r>
              <a:rPr lang="en-US" dirty="0">
                <a:solidFill>
                  <a:srgbClr val="2C2926"/>
                </a:solidFill>
                <a:latin typeface="Inter" pitchFamily="34" charset="0"/>
                <a:ea typeface="Inter" pitchFamily="34" charset="-122"/>
                <a:cs typeface="B Nazanin" panose="00000400000000000000" pitchFamily="2" charset="-78"/>
              </a:rPr>
              <a:t>با افتخار اعلام می‌کنیم که شرکت آموزش و پژوهش بیلگی سایار و کارخانه توتار لنت آذر قرارداد همکاری مشترکی را به امضا رسانده‌اند. این همکاری استراتژیک با هدف ارتقای سطح دانش فنی، بهبود فرآیندهای تولید و توسعه محصولات نوآورانه در صنعت قطعات خودرو شکل گرفته است.</a:t>
            </a:r>
            <a:endParaRPr lang="en-US" dirty="0">
              <a:cs typeface="B Nazanin" panose="00000400000000000000" pitchFamily="2" charset="-78"/>
            </a:endParaRPr>
          </a:p>
        </p:txBody>
      </p:sp>
      <p:sp>
        <p:nvSpPr>
          <p:cNvPr id="6" name="Text 3"/>
          <p:cNvSpPr/>
          <p:nvPr/>
        </p:nvSpPr>
        <p:spPr>
          <a:xfrm>
            <a:off x="6280190" y="6003012"/>
            <a:ext cx="7556421" cy="362903"/>
          </a:xfrm>
          <a:prstGeom prst="rect">
            <a:avLst/>
          </a:prstGeom>
          <a:noFill/>
          <a:ln/>
        </p:spPr>
        <p:txBody>
          <a:bodyPr wrap="none" lIns="0" tIns="0" rIns="0" bIns="0" rtlCol="0" anchor="t"/>
          <a:lstStyle/>
          <a:p>
            <a:pPr marL="0" indent="0" algn="r" rtl="1">
              <a:lnSpc>
                <a:spcPts val="2850"/>
              </a:lnSpc>
              <a:buNone/>
            </a:pPr>
            <a:r>
              <a:rPr lang="en-US" dirty="0">
                <a:solidFill>
                  <a:srgbClr val="2C2926"/>
                </a:solidFill>
                <a:latin typeface="Inter" pitchFamily="34" charset="0"/>
                <a:ea typeface="Inter" pitchFamily="34" charset="-122"/>
                <a:cs typeface="B Nazanin" panose="00000400000000000000" pitchFamily="2" charset="-78"/>
              </a:rPr>
              <a:t>در ادامه، جزئیات این همکاری و دستاوردهای مورد انتظار آن را بررسی خواهیم کرد.</a:t>
            </a:r>
            <a:endParaRPr lang="en-US" dirty="0">
              <a:cs typeface="B Nazanin" panose="00000400000000000000" pitchFamily="2" charset="-78"/>
            </a:endParaRPr>
          </a:p>
        </p:txBody>
      </p:sp>
      <p:sp>
        <p:nvSpPr>
          <p:cNvPr id="7" name="Shape 4"/>
          <p:cNvSpPr/>
          <p:nvPr/>
        </p:nvSpPr>
        <p:spPr>
          <a:xfrm>
            <a:off x="13473708" y="6637973"/>
            <a:ext cx="362903" cy="362903"/>
          </a:xfrm>
          <a:prstGeom prst="roundRect">
            <a:avLst>
              <a:gd name="adj" fmla="val 25194296"/>
            </a:avLst>
          </a:prstGeom>
          <a:noFill/>
          <a:ln w="7620">
            <a:solidFill>
              <a:srgbClr val="FFFFFF"/>
            </a:solidFill>
            <a:prstDash val="solid"/>
          </a:ln>
        </p:spPr>
      </p:sp>
      <p:pic>
        <p:nvPicPr>
          <p:cNvPr id="8" name="Image 1" descr="preencoded.png"/>
          <p:cNvPicPr>
            <a:picLocks noChangeAspect="1"/>
          </p:cNvPicPr>
          <p:nvPr/>
        </p:nvPicPr>
        <p:blipFill>
          <a:blip r:embed="rId4"/>
          <a:stretch>
            <a:fillRect/>
          </a:stretch>
        </p:blipFill>
        <p:spPr>
          <a:xfrm>
            <a:off x="13481328" y="6645592"/>
            <a:ext cx="347663" cy="347663"/>
          </a:xfrm>
          <a:prstGeom prst="rect">
            <a:avLst/>
          </a:prstGeom>
        </p:spPr>
      </p:pic>
      <p:sp>
        <p:nvSpPr>
          <p:cNvPr id="9" name="Text 5"/>
          <p:cNvSpPr/>
          <p:nvPr/>
        </p:nvSpPr>
        <p:spPr>
          <a:xfrm>
            <a:off x="10257473" y="6621066"/>
            <a:ext cx="3102888" cy="396835"/>
          </a:xfrm>
          <a:prstGeom prst="rect">
            <a:avLst/>
          </a:prstGeom>
          <a:noFill/>
          <a:ln/>
        </p:spPr>
        <p:txBody>
          <a:bodyPr wrap="none" lIns="0" tIns="0" rIns="0" bIns="0" rtlCol="0" anchor="t"/>
          <a:lstStyle/>
          <a:p>
            <a:pPr marL="0" indent="0" algn="r" rtl="1">
              <a:lnSpc>
                <a:spcPts val="3100"/>
              </a:lnSpc>
              <a:buNone/>
            </a:pPr>
            <a:r>
              <a:rPr lang="en-US" sz="2400" b="1" dirty="0">
                <a:solidFill>
                  <a:srgbClr val="2C2926"/>
                </a:solidFill>
                <a:latin typeface="Inter Bold" pitchFamily="34" charset="0"/>
                <a:ea typeface="Inter Bold" pitchFamily="34" charset="-122"/>
                <a:cs typeface="B Nazanin" panose="00000400000000000000" pitchFamily="2" charset="-78"/>
              </a:rPr>
              <a:t>by bilgisayar academy</a:t>
            </a:r>
            <a:endParaRPr lang="en-US" sz="2400" dirty="0">
              <a:cs typeface="B Nazanin" panose="00000400000000000000"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166021" y="2358509"/>
            <a:ext cx="5670590" cy="708779"/>
          </a:xfrm>
          <a:prstGeom prst="rect">
            <a:avLst/>
          </a:prstGeom>
          <a:noFill/>
          <a:ln/>
        </p:spPr>
        <p:txBody>
          <a:bodyPr wrap="none" lIns="0" tIns="0" rIns="0" bIns="0" rtlCol="0" anchor="t"/>
          <a:lstStyle/>
          <a:p>
            <a:pPr marL="0" indent="0" algn="r" rtl="1">
              <a:lnSpc>
                <a:spcPts val="5550"/>
              </a:lnSpc>
              <a:buNone/>
            </a:pPr>
            <a:r>
              <a:rPr lang="en-US" sz="5400" dirty="0">
                <a:solidFill>
                  <a:srgbClr val="2C2926"/>
                </a:solidFill>
                <a:latin typeface="Bricolage Grotesque Semi Bold" pitchFamily="34" charset="0"/>
                <a:ea typeface="Bricolage Grotesque Semi Bold" pitchFamily="34" charset="-122"/>
                <a:cs typeface="B Nazanin" panose="00000400000000000000" pitchFamily="2" charset="-78"/>
              </a:rPr>
              <a:t>معرفی شرکت‌های همکار</a:t>
            </a:r>
            <a:endParaRPr lang="en-US" sz="5400" dirty="0">
              <a:cs typeface="B Nazanin" panose="00000400000000000000" pitchFamily="2" charset="-78"/>
            </a:endParaRPr>
          </a:p>
        </p:txBody>
      </p:sp>
      <p:sp>
        <p:nvSpPr>
          <p:cNvPr id="3" name="Text 1"/>
          <p:cNvSpPr/>
          <p:nvPr/>
        </p:nvSpPr>
        <p:spPr>
          <a:xfrm>
            <a:off x="2988231" y="3634264"/>
            <a:ext cx="4050268" cy="354330"/>
          </a:xfrm>
          <a:prstGeom prst="rect">
            <a:avLst/>
          </a:prstGeom>
          <a:noFill/>
          <a:ln/>
        </p:spPr>
        <p:txBody>
          <a:bodyPr wrap="none" lIns="0" tIns="0" rIns="0" bIns="0" rtlCol="0" anchor="t"/>
          <a:lstStyle/>
          <a:p>
            <a:pPr marL="0" indent="0" algn="r" rtl="1">
              <a:lnSpc>
                <a:spcPts val="2750"/>
              </a:lnSpc>
              <a:buNone/>
            </a:pPr>
            <a:r>
              <a:rPr lang="en-US" sz="2800" dirty="0">
                <a:solidFill>
                  <a:srgbClr val="2C2926"/>
                </a:solidFill>
                <a:latin typeface="Bricolage Grotesque Semi Bold" pitchFamily="34" charset="0"/>
                <a:ea typeface="Bricolage Grotesque Semi Bold" pitchFamily="34" charset="-122"/>
                <a:cs typeface="B Nazanin" panose="00000400000000000000" pitchFamily="2" charset="-78"/>
              </a:rPr>
              <a:t>شرکت آموزش و پژوهش بیلگی سایار</a:t>
            </a:r>
            <a:endParaRPr lang="en-US" sz="2800" dirty="0">
              <a:cs typeface="B Nazanin" panose="00000400000000000000" pitchFamily="2" charset="-78"/>
            </a:endParaRPr>
          </a:p>
        </p:txBody>
      </p:sp>
      <p:sp>
        <p:nvSpPr>
          <p:cNvPr id="4" name="Text 2"/>
          <p:cNvSpPr/>
          <p:nvPr/>
        </p:nvSpPr>
        <p:spPr>
          <a:xfrm>
            <a:off x="793790" y="4215408"/>
            <a:ext cx="6244709" cy="1451610"/>
          </a:xfrm>
          <a:prstGeom prst="rect">
            <a:avLst/>
          </a:prstGeom>
          <a:noFill/>
          <a:ln/>
        </p:spPr>
        <p:txBody>
          <a:bodyPr wrap="square" lIns="0" tIns="0" rIns="0" bIns="0" rtlCol="0" anchor="t"/>
          <a:lstStyle/>
          <a:p>
            <a:pPr marL="0" indent="0" algn="r" rtl="1">
              <a:lnSpc>
                <a:spcPts val="2850"/>
              </a:lnSpc>
              <a:buNone/>
            </a:pPr>
            <a:r>
              <a:rPr lang="en-US" sz="2000" dirty="0">
                <a:solidFill>
                  <a:srgbClr val="2C2926"/>
                </a:solidFill>
                <a:latin typeface="Inter" pitchFamily="34" charset="0"/>
                <a:ea typeface="Inter" pitchFamily="34" charset="-122"/>
                <a:cs typeface="B Nazanin" panose="00000400000000000000" pitchFamily="2" charset="-78"/>
              </a:rPr>
              <a:t>این شرکت با بیش </a:t>
            </a:r>
            <a:r>
              <a:rPr lang="en-US" sz="2000" dirty="0" err="1">
                <a:solidFill>
                  <a:srgbClr val="2C2926"/>
                </a:solidFill>
                <a:latin typeface="Inter" pitchFamily="34" charset="0"/>
                <a:ea typeface="Inter" pitchFamily="34" charset="-122"/>
                <a:cs typeface="B Nazanin" panose="00000400000000000000" pitchFamily="2" charset="-78"/>
              </a:rPr>
              <a:t>از</a:t>
            </a:r>
            <a:r>
              <a:rPr lang="en-US" sz="2000" dirty="0">
                <a:solidFill>
                  <a:srgbClr val="2C2926"/>
                </a:solidFill>
                <a:latin typeface="Inter" pitchFamily="34" charset="0"/>
                <a:ea typeface="Inter" pitchFamily="34" charset="-122"/>
                <a:cs typeface="B Nazanin" panose="00000400000000000000" pitchFamily="2" charset="-78"/>
              </a:rPr>
              <a:t> </a:t>
            </a:r>
            <a:r>
              <a:rPr lang="fa-IR" sz="2000" dirty="0">
                <a:solidFill>
                  <a:srgbClr val="2C2926"/>
                </a:solidFill>
                <a:latin typeface="Inter" pitchFamily="34" charset="0"/>
                <a:ea typeface="Inter" pitchFamily="34" charset="-122"/>
                <a:cs typeface="B Nazanin" panose="00000400000000000000" pitchFamily="2" charset="-78"/>
              </a:rPr>
              <a:t> 2</a:t>
            </a:r>
            <a:r>
              <a:rPr lang="en-US" sz="2000" dirty="0">
                <a:solidFill>
                  <a:srgbClr val="2C2926"/>
                </a:solidFill>
                <a:latin typeface="Inter" pitchFamily="34" charset="0"/>
                <a:ea typeface="Inter" pitchFamily="34" charset="-122"/>
                <a:cs typeface="B Nazanin" panose="00000400000000000000" pitchFamily="2" charset="-78"/>
              </a:rPr>
              <a:t>۵</a:t>
            </a:r>
            <a:r>
              <a:rPr lang="fa-IR" sz="2000" dirty="0">
                <a:solidFill>
                  <a:srgbClr val="2C2926"/>
                </a:solidFill>
                <a:latin typeface="Inter" pitchFamily="34" charset="0"/>
                <a:ea typeface="Inter" pitchFamily="34" charset="-122"/>
                <a:cs typeface="B Nazanin" panose="00000400000000000000" pitchFamily="2" charset="-78"/>
              </a:rPr>
              <a:t> </a:t>
            </a:r>
            <a:r>
              <a:rPr lang="en-US" sz="2000" dirty="0">
                <a:solidFill>
                  <a:srgbClr val="2C2926"/>
                </a:solidFill>
                <a:latin typeface="Inter" pitchFamily="34" charset="0"/>
                <a:ea typeface="Inter" pitchFamily="34" charset="-122"/>
                <a:cs typeface="B Nazanin" panose="00000400000000000000" pitchFamily="2" charset="-78"/>
              </a:rPr>
              <a:t> سال سابقه در زمینه آموزش و پژوهش صنعتی، یکی از پیشگامان انتقال دانش فنی و تکنولوژی‌های نوین در کشور است. تخصص اصلی این مجموعه در حوزه‌های مهندسی مواد، اتوماسیون صنعتی و بهینه‌سازی فرآیندهای تولید می‌باشد.</a:t>
            </a:r>
            <a:endParaRPr lang="en-US" sz="2000" dirty="0">
              <a:cs typeface="B Nazanin" panose="00000400000000000000" pitchFamily="2" charset="-78"/>
            </a:endParaRPr>
          </a:p>
        </p:txBody>
      </p:sp>
      <p:sp>
        <p:nvSpPr>
          <p:cNvPr id="5" name="Text 3"/>
          <p:cNvSpPr/>
          <p:nvPr/>
        </p:nvSpPr>
        <p:spPr>
          <a:xfrm>
            <a:off x="11008995" y="3634264"/>
            <a:ext cx="2835235" cy="354330"/>
          </a:xfrm>
          <a:prstGeom prst="rect">
            <a:avLst/>
          </a:prstGeom>
          <a:noFill/>
          <a:ln/>
        </p:spPr>
        <p:txBody>
          <a:bodyPr wrap="none" lIns="0" tIns="0" rIns="0" bIns="0" rtlCol="0" anchor="t"/>
          <a:lstStyle/>
          <a:p>
            <a:pPr marL="0" indent="0" algn="r" rtl="1">
              <a:lnSpc>
                <a:spcPts val="2750"/>
              </a:lnSpc>
              <a:buNone/>
            </a:pPr>
            <a:r>
              <a:rPr lang="en-US" sz="2800" dirty="0">
                <a:solidFill>
                  <a:srgbClr val="2C2926"/>
                </a:solidFill>
                <a:latin typeface="Bricolage Grotesque Semi Bold" pitchFamily="34" charset="0"/>
                <a:ea typeface="Bricolage Grotesque Semi Bold" pitchFamily="34" charset="-122"/>
                <a:cs typeface="B Nazanin" panose="00000400000000000000" pitchFamily="2" charset="-78"/>
              </a:rPr>
              <a:t>کارخانه توتار لنت آذر</a:t>
            </a:r>
            <a:endParaRPr lang="en-US" sz="2800" dirty="0">
              <a:cs typeface="B Nazanin" panose="00000400000000000000" pitchFamily="2" charset="-78"/>
            </a:endParaRPr>
          </a:p>
        </p:txBody>
      </p:sp>
      <p:sp>
        <p:nvSpPr>
          <p:cNvPr id="6" name="Text 4"/>
          <p:cNvSpPr/>
          <p:nvPr/>
        </p:nvSpPr>
        <p:spPr>
          <a:xfrm>
            <a:off x="7599521" y="4215408"/>
            <a:ext cx="6244709" cy="1451610"/>
          </a:xfrm>
          <a:prstGeom prst="rect">
            <a:avLst/>
          </a:prstGeom>
          <a:noFill/>
          <a:ln/>
        </p:spPr>
        <p:txBody>
          <a:bodyPr wrap="square" lIns="0" tIns="0" rIns="0" bIns="0" rtlCol="0" anchor="t"/>
          <a:lstStyle/>
          <a:p>
            <a:pPr marL="0" indent="0" algn="r" rtl="1">
              <a:lnSpc>
                <a:spcPts val="2850"/>
              </a:lnSpc>
              <a:buNone/>
            </a:pPr>
            <a:r>
              <a:rPr lang="en-US" sz="2000" dirty="0">
                <a:solidFill>
                  <a:srgbClr val="2C2926"/>
                </a:solidFill>
                <a:latin typeface="Inter" pitchFamily="34" charset="0"/>
                <a:ea typeface="Inter" pitchFamily="34" charset="-122"/>
                <a:cs typeface="B Nazanin" panose="00000400000000000000" pitchFamily="2" charset="-78"/>
              </a:rPr>
              <a:t>توتار لنت آذر یکی از بزرگترین تولیدکنندگان قطعات ترمز و کلاچ خودرو در ایران است که با بیش از ۲۰ سال تجربه، محصولات با کیفیتی را به بازارهای داخلی و خارجی عرضه می‌کند. این شرکت دارای خطوط تولید مدرن و آزمایشگاه‌های پیشرفته کنترل کیفیت است.</a:t>
            </a:r>
            <a:endParaRPr lang="en-US" sz="2000" dirty="0">
              <a:cs typeface="B Nazanin" panose="00000400000000000000"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575238" y="584240"/>
            <a:ext cx="5311616" cy="663893"/>
          </a:xfrm>
          <a:prstGeom prst="rect">
            <a:avLst/>
          </a:prstGeom>
          <a:noFill/>
          <a:ln/>
        </p:spPr>
        <p:txBody>
          <a:bodyPr wrap="none" lIns="0" tIns="0" rIns="0" bIns="0" rtlCol="0" anchor="t"/>
          <a:lstStyle/>
          <a:p>
            <a:pPr marL="0" indent="0" algn="r" rtl="1">
              <a:lnSpc>
                <a:spcPts val="5200"/>
              </a:lnSpc>
              <a:buNone/>
            </a:pPr>
            <a:r>
              <a:rPr lang="en-US" sz="4800" dirty="0">
                <a:solidFill>
                  <a:srgbClr val="2C2926"/>
                </a:solidFill>
                <a:latin typeface="Bricolage Grotesque Semi Bold" pitchFamily="34" charset="0"/>
                <a:ea typeface="Bricolage Grotesque Semi Bold" pitchFamily="34" charset="-122"/>
                <a:cs typeface="B Nazanin" panose="00000400000000000000" pitchFamily="2" charset="-78"/>
              </a:rPr>
              <a:t>اهداف همکاری مشترک</a:t>
            </a:r>
            <a:endParaRPr lang="en-US" sz="4800" dirty="0">
              <a:cs typeface="B Nazanin" panose="00000400000000000000" pitchFamily="2" charset="-78"/>
            </a:endParaRPr>
          </a:p>
        </p:txBody>
      </p:sp>
      <p:pic>
        <p:nvPicPr>
          <p:cNvPr id="3" name="Image 0" descr="preencoded.png"/>
          <p:cNvPicPr>
            <a:picLocks noChangeAspect="1"/>
          </p:cNvPicPr>
          <p:nvPr/>
        </p:nvPicPr>
        <p:blipFill>
          <a:blip r:embed="rId3"/>
          <a:stretch>
            <a:fillRect/>
          </a:stretch>
        </p:blipFill>
        <p:spPr>
          <a:xfrm>
            <a:off x="9787890" y="1672947"/>
            <a:ext cx="1626394" cy="1223963"/>
          </a:xfrm>
          <a:prstGeom prst="rect">
            <a:avLst/>
          </a:prstGeom>
        </p:spPr>
      </p:pic>
      <p:pic>
        <p:nvPicPr>
          <p:cNvPr id="4" name="Image 1" descr="preencoded.png"/>
          <p:cNvPicPr>
            <a:picLocks noChangeAspect="1"/>
          </p:cNvPicPr>
          <p:nvPr/>
        </p:nvPicPr>
        <p:blipFill>
          <a:blip r:embed="rId4"/>
          <a:stretch>
            <a:fillRect/>
          </a:stretch>
        </p:blipFill>
        <p:spPr>
          <a:xfrm>
            <a:off x="10451783" y="2249924"/>
            <a:ext cx="298728" cy="373380"/>
          </a:xfrm>
          <a:prstGeom prst="rect">
            <a:avLst/>
          </a:prstGeom>
        </p:spPr>
      </p:pic>
      <p:sp>
        <p:nvSpPr>
          <p:cNvPr id="5" name="Text 1"/>
          <p:cNvSpPr/>
          <p:nvPr/>
        </p:nvSpPr>
        <p:spPr>
          <a:xfrm>
            <a:off x="6973491" y="1885355"/>
            <a:ext cx="2601992" cy="331946"/>
          </a:xfrm>
          <a:prstGeom prst="rect">
            <a:avLst/>
          </a:prstGeom>
          <a:noFill/>
          <a:ln/>
        </p:spPr>
        <p:txBody>
          <a:bodyPr wrap="none" lIns="0" tIns="0" rIns="0" bIns="0" rtlCol="0" anchor="t"/>
          <a:lstStyle/>
          <a:p>
            <a:pPr marL="0" indent="0" algn="r" rtl="1">
              <a:lnSpc>
                <a:spcPts val="2600"/>
              </a:lnSpc>
              <a:buNone/>
            </a:pPr>
            <a:r>
              <a:rPr lang="en-US" sz="2800" dirty="0">
                <a:solidFill>
                  <a:srgbClr val="2C2926"/>
                </a:solidFill>
                <a:latin typeface="Bricolage Grotesque Semi Bold" pitchFamily="34" charset="0"/>
                <a:ea typeface="Bricolage Grotesque Semi Bold" pitchFamily="34" charset="-122"/>
                <a:cs typeface="B Nazanin" panose="00000400000000000000" pitchFamily="2" charset="-78"/>
              </a:rPr>
              <a:t>ارتقای کیفیت محصولات</a:t>
            </a:r>
            <a:endParaRPr lang="en-US" sz="2800" dirty="0">
              <a:cs typeface="B Nazanin" panose="00000400000000000000" pitchFamily="2" charset="-78"/>
            </a:endParaRPr>
          </a:p>
        </p:txBody>
      </p:sp>
      <p:sp>
        <p:nvSpPr>
          <p:cNvPr id="6" name="Text 2"/>
          <p:cNvSpPr/>
          <p:nvPr/>
        </p:nvSpPr>
        <p:spPr>
          <a:xfrm>
            <a:off x="6973491" y="2344698"/>
            <a:ext cx="2601992" cy="339804"/>
          </a:xfrm>
          <a:prstGeom prst="rect">
            <a:avLst/>
          </a:prstGeom>
          <a:noFill/>
          <a:ln/>
        </p:spPr>
        <p:txBody>
          <a:bodyPr wrap="none" lIns="0" tIns="0" rIns="0" bIns="0" rtlCol="0" anchor="t"/>
          <a:lstStyle/>
          <a:p>
            <a:pPr marL="0" indent="0" algn="r" rtl="1">
              <a:lnSpc>
                <a:spcPts val="2650"/>
              </a:lnSpc>
              <a:buNone/>
            </a:pPr>
            <a:r>
              <a:rPr lang="en-US" sz="2000" dirty="0">
                <a:solidFill>
                  <a:srgbClr val="2C2926"/>
                </a:solidFill>
                <a:latin typeface="Inter" pitchFamily="34" charset="0"/>
                <a:ea typeface="Inter" pitchFamily="34" charset="-122"/>
                <a:cs typeface="B Nazanin" panose="00000400000000000000" pitchFamily="2" charset="-78"/>
              </a:rPr>
              <a:t>بهبود استانداردهای تولید</a:t>
            </a:r>
            <a:endParaRPr lang="en-US" sz="2000" dirty="0">
              <a:cs typeface="B Nazanin" panose="00000400000000000000" pitchFamily="2" charset="-78"/>
            </a:endParaRPr>
          </a:p>
        </p:txBody>
      </p:sp>
      <p:sp>
        <p:nvSpPr>
          <p:cNvPr id="7" name="Shape 3"/>
          <p:cNvSpPr/>
          <p:nvPr/>
        </p:nvSpPr>
        <p:spPr>
          <a:xfrm>
            <a:off x="796647" y="2913936"/>
            <a:ext cx="8938141" cy="11430"/>
          </a:xfrm>
          <a:prstGeom prst="roundRect">
            <a:avLst>
              <a:gd name="adj" fmla="val 780718"/>
            </a:avLst>
          </a:prstGeom>
          <a:solidFill>
            <a:srgbClr val="F8ECD3"/>
          </a:solidFill>
          <a:ln/>
        </p:spPr>
      </p:sp>
      <p:pic>
        <p:nvPicPr>
          <p:cNvPr id="8" name="Image 2" descr="preencoded.png"/>
          <p:cNvPicPr>
            <a:picLocks noChangeAspect="1"/>
          </p:cNvPicPr>
          <p:nvPr/>
        </p:nvPicPr>
        <p:blipFill>
          <a:blip r:embed="rId5"/>
          <a:stretch>
            <a:fillRect/>
          </a:stretch>
        </p:blipFill>
        <p:spPr>
          <a:xfrm>
            <a:off x="8974693" y="2950012"/>
            <a:ext cx="3252907" cy="1223963"/>
          </a:xfrm>
          <a:prstGeom prst="rect">
            <a:avLst/>
          </a:prstGeom>
        </p:spPr>
      </p:pic>
      <p:pic>
        <p:nvPicPr>
          <p:cNvPr id="9" name="Image 3" descr="preencoded.png"/>
          <p:cNvPicPr>
            <a:picLocks noChangeAspect="1"/>
          </p:cNvPicPr>
          <p:nvPr/>
        </p:nvPicPr>
        <p:blipFill>
          <a:blip r:embed="rId6"/>
          <a:stretch>
            <a:fillRect/>
          </a:stretch>
        </p:blipFill>
        <p:spPr>
          <a:xfrm>
            <a:off x="10451783" y="3375303"/>
            <a:ext cx="298728" cy="373380"/>
          </a:xfrm>
          <a:prstGeom prst="rect">
            <a:avLst/>
          </a:prstGeom>
        </p:spPr>
      </p:pic>
      <p:sp>
        <p:nvSpPr>
          <p:cNvPr id="10" name="Text 4"/>
          <p:cNvSpPr/>
          <p:nvPr/>
        </p:nvSpPr>
        <p:spPr>
          <a:xfrm>
            <a:off x="6106478" y="3162419"/>
            <a:ext cx="2655808" cy="331946"/>
          </a:xfrm>
          <a:prstGeom prst="rect">
            <a:avLst/>
          </a:prstGeom>
          <a:noFill/>
          <a:ln/>
        </p:spPr>
        <p:txBody>
          <a:bodyPr wrap="none" lIns="0" tIns="0" rIns="0" bIns="0" rtlCol="0" anchor="t"/>
          <a:lstStyle/>
          <a:p>
            <a:pPr marL="0" indent="0" algn="r" rtl="1">
              <a:lnSpc>
                <a:spcPts val="2600"/>
              </a:lnSpc>
              <a:buNone/>
            </a:pPr>
            <a:r>
              <a:rPr lang="en-US" sz="2800" dirty="0">
                <a:solidFill>
                  <a:srgbClr val="2C2926"/>
                </a:solidFill>
                <a:latin typeface="Bricolage Grotesque Semi Bold" pitchFamily="34" charset="0"/>
                <a:ea typeface="Bricolage Grotesque Semi Bold" pitchFamily="34" charset="-122"/>
                <a:cs typeface="B Nazanin" panose="00000400000000000000" pitchFamily="2" charset="-78"/>
              </a:rPr>
              <a:t>توسعه فناوری‌های نوین</a:t>
            </a:r>
            <a:endParaRPr lang="en-US" sz="2800" dirty="0">
              <a:cs typeface="B Nazanin" panose="00000400000000000000" pitchFamily="2" charset="-78"/>
            </a:endParaRPr>
          </a:p>
        </p:txBody>
      </p:sp>
      <p:sp>
        <p:nvSpPr>
          <p:cNvPr id="11" name="Text 5"/>
          <p:cNvSpPr/>
          <p:nvPr/>
        </p:nvSpPr>
        <p:spPr>
          <a:xfrm>
            <a:off x="6089213" y="3621762"/>
            <a:ext cx="2673072" cy="339804"/>
          </a:xfrm>
          <a:prstGeom prst="rect">
            <a:avLst/>
          </a:prstGeom>
          <a:noFill/>
          <a:ln/>
        </p:spPr>
        <p:txBody>
          <a:bodyPr wrap="none" lIns="0" tIns="0" rIns="0" bIns="0" rtlCol="0" anchor="t"/>
          <a:lstStyle/>
          <a:p>
            <a:pPr marL="0" indent="0" algn="r" rtl="1">
              <a:lnSpc>
                <a:spcPts val="2650"/>
              </a:lnSpc>
              <a:buNone/>
            </a:pPr>
            <a:r>
              <a:rPr lang="en-US" sz="2000" dirty="0">
                <a:solidFill>
                  <a:srgbClr val="2C2926"/>
                </a:solidFill>
                <a:latin typeface="Inter" pitchFamily="34" charset="0"/>
                <a:ea typeface="Inter" pitchFamily="34" charset="-122"/>
                <a:cs typeface="B Nazanin" panose="00000400000000000000" pitchFamily="2" charset="-78"/>
              </a:rPr>
              <a:t>پیاده‌سازی روش‌های مدرن تولید</a:t>
            </a:r>
            <a:endParaRPr lang="en-US" sz="2000" dirty="0">
              <a:cs typeface="B Nazanin" panose="00000400000000000000" pitchFamily="2" charset="-78"/>
            </a:endParaRPr>
          </a:p>
        </p:txBody>
      </p:sp>
      <p:sp>
        <p:nvSpPr>
          <p:cNvPr id="12" name="Shape 6"/>
          <p:cNvSpPr/>
          <p:nvPr/>
        </p:nvSpPr>
        <p:spPr>
          <a:xfrm>
            <a:off x="796647" y="4191000"/>
            <a:ext cx="8124944" cy="11430"/>
          </a:xfrm>
          <a:prstGeom prst="roundRect">
            <a:avLst>
              <a:gd name="adj" fmla="val 780718"/>
            </a:avLst>
          </a:prstGeom>
          <a:solidFill>
            <a:srgbClr val="F8ECD3"/>
          </a:solidFill>
          <a:ln/>
        </p:spPr>
      </p:sp>
      <p:pic>
        <p:nvPicPr>
          <p:cNvPr id="13" name="Image 4" descr="preencoded.png"/>
          <p:cNvPicPr>
            <a:picLocks noChangeAspect="1"/>
          </p:cNvPicPr>
          <p:nvPr/>
        </p:nvPicPr>
        <p:blipFill>
          <a:blip r:embed="rId7"/>
          <a:stretch>
            <a:fillRect/>
          </a:stretch>
        </p:blipFill>
        <p:spPr>
          <a:xfrm>
            <a:off x="8161377" y="4227076"/>
            <a:ext cx="4879419" cy="1223963"/>
          </a:xfrm>
          <a:prstGeom prst="rect">
            <a:avLst/>
          </a:prstGeom>
        </p:spPr>
      </p:pic>
      <p:pic>
        <p:nvPicPr>
          <p:cNvPr id="14" name="Image 5" descr="preencoded.png"/>
          <p:cNvPicPr>
            <a:picLocks noChangeAspect="1"/>
          </p:cNvPicPr>
          <p:nvPr/>
        </p:nvPicPr>
        <p:blipFill>
          <a:blip r:embed="rId8"/>
          <a:stretch>
            <a:fillRect/>
          </a:stretch>
        </p:blipFill>
        <p:spPr>
          <a:xfrm>
            <a:off x="10451783" y="4652367"/>
            <a:ext cx="298728" cy="373380"/>
          </a:xfrm>
          <a:prstGeom prst="rect">
            <a:avLst/>
          </a:prstGeom>
        </p:spPr>
      </p:pic>
      <p:sp>
        <p:nvSpPr>
          <p:cNvPr id="15" name="Text 7"/>
          <p:cNvSpPr/>
          <p:nvPr/>
        </p:nvSpPr>
        <p:spPr>
          <a:xfrm>
            <a:off x="5351621" y="4439483"/>
            <a:ext cx="2597348" cy="331946"/>
          </a:xfrm>
          <a:prstGeom prst="rect">
            <a:avLst/>
          </a:prstGeom>
          <a:noFill/>
          <a:ln/>
        </p:spPr>
        <p:txBody>
          <a:bodyPr wrap="none" lIns="0" tIns="0" rIns="0" bIns="0" rtlCol="0" anchor="t"/>
          <a:lstStyle/>
          <a:p>
            <a:pPr marL="0" indent="0" algn="r" rtl="1">
              <a:lnSpc>
                <a:spcPts val="2600"/>
              </a:lnSpc>
              <a:buNone/>
            </a:pPr>
            <a:r>
              <a:rPr lang="en-US" sz="2800" dirty="0">
                <a:solidFill>
                  <a:srgbClr val="2C2926"/>
                </a:solidFill>
                <a:latin typeface="Bricolage Grotesque Semi Bold" pitchFamily="34" charset="0"/>
                <a:ea typeface="Bricolage Grotesque Semi Bold" pitchFamily="34" charset="-122"/>
                <a:cs typeface="B Nazanin" panose="00000400000000000000" pitchFamily="2" charset="-78"/>
              </a:rPr>
              <a:t>آموزش نیروی انسانی</a:t>
            </a:r>
            <a:endParaRPr lang="en-US" sz="2800" dirty="0">
              <a:cs typeface="B Nazanin" panose="00000400000000000000" pitchFamily="2" charset="-78"/>
            </a:endParaRPr>
          </a:p>
        </p:txBody>
      </p:sp>
      <p:sp>
        <p:nvSpPr>
          <p:cNvPr id="16" name="Text 8"/>
          <p:cNvSpPr/>
          <p:nvPr/>
        </p:nvSpPr>
        <p:spPr>
          <a:xfrm>
            <a:off x="5351621" y="4898827"/>
            <a:ext cx="2597348" cy="339804"/>
          </a:xfrm>
          <a:prstGeom prst="rect">
            <a:avLst/>
          </a:prstGeom>
          <a:noFill/>
          <a:ln/>
        </p:spPr>
        <p:txBody>
          <a:bodyPr wrap="none" lIns="0" tIns="0" rIns="0" bIns="0" rtlCol="0" anchor="t"/>
          <a:lstStyle/>
          <a:p>
            <a:pPr marL="0" indent="0" algn="r" rtl="1">
              <a:lnSpc>
                <a:spcPts val="2650"/>
              </a:lnSpc>
              <a:buNone/>
            </a:pPr>
            <a:r>
              <a:rPr lang="en-US" sz="2000" dirty="0">
                <a:solidFill>
                  <a:srgbClr val="2C2926"/>
                </a:solidFill>
                <a:latin typeface="Inter" pitchFamily="34" charset="0"/>
                <a:ea typeface="Inter" pitchFamily="34" charset="-122"/>
                <a:cs typeface="B Nazanin" panose="00000400000000000000" pitchFamily="2" charset="-78"/>
              </a:rPr>
              <a:t>ارتقای سطح دانش فنی کارکنان</a:t>
            </a:r>
            <a:endParaRPr lang="en-US" sz="2000" dirty="0">
              <a:cs typeface="B Nazanin" panose="00000400000000000000" pitchFamily="2" charset="-78"/>
            </a:endParaRPr>
          </a:p>
        </p:txBody>
      </p:sp>
      <p:sp>
        <p:nvSpPr>
          <p:cNvPr id="17" name="Shape 9"/>
          <p:cNvSpPr/>
          <p:nvPr/>
        </p:nvSpPr>
        <p:spPr>
          <a:xfrm>
            <a:off x="796647" y="5468064"/>
            <a:ext cx="7311628" cy="11430"/>
          </a:xfrm>
          <a:prstGeom prst="roundRect">
            <a:avLst>
              <a:gd name="adj" fmla="val 780718"/>
            </a:avLst>
          </a:prstGeom>
          <a:solidFill>
            <a:srgbClr val="F8ECD3"/>
          </a:solidFill>
          <a:ln/>
        </p:spPr>
      </p:sp>
      <p:pic>
        <p:nvPicPr>
          <p:cNvPr id="18" name="Image 6" descr="preencoded.png"/>
          <p:cNvPicPr>
            <a:picLocks noChangeAspect="1"/>
          </p:cNvPicPr>
          <p:nvPr/>
        </p:nvPicPr>
        <p:blipFill>
          <a:blip r:embed="rId9"/>
          <a:stretch>
            <a:fillRect/>
          </a:stretch>
        </p:blipFill>
        <p:spPr>
          <a:xfrm>
            <a:off x="7348180" y="5504140"/>
            <a:ext cx="6505932" cy="1223963"/>
          </a:xfrm>
          <a:prstGeom prst="rect">
            <a:avLst/>
          </a:prstGeom>
        </p:spPr>
      </p:pic>
      <p:pic>
        <p:nvPicPr>
          <p:cNvPr id="19" name="Image 7" descr="preencoded.png"/>
          <p:cNvPicPr>
            <a:picLocks noChangeAspect="1"/>
          </p:cNvPicPr>
          <p:nvPr/>
        </p:nvPicPr>
        <p:blipFill>
          <a:blip r:embed="rId10"/>
          <a:stretch>
            <a:fillRect/>
          </a:stretch>
        </p:blipFill>
        <p:spPr>
          <a:xfrm>
            <a:off x="10451783" y="5929432"/>
            <a:ext cx="298728" cy="373380"/>
          </a:xfrm>
          <a:prstGeom prst="rect">
            <a:avLst/>
          </a:prstGeom>
        </p:spPr>
      </p:pic>
      <p:sp>
        <p:nvSpPr>
          <p:cNvPr id="20" name="Text 10"/>
          <p:cNvSpPr/>
          <p:nvPr/>
        </p:nvSpPr>
        <p:spPr>
          <a:xfrm>
            <a:off x="4893588" y="5716548"/>
            <a:ext cx="2242185" cy="331946"/>
          </a:xfrm>
          <a:prstGeom prst="rect">
            <a:avLst/>
          </a:prstGeom>
          <a:noFill/>
          <a:ln/>
        </p:spPr>
        <p:txBody>
          <a:bodyPr wrap="none" lIns="0" tIns="0" rIns="0" bIns="0" rtlCol="0" anchor="t"/>
          <a:lstStyle/>
          <a:p>
            <a:pPr marL="0" indent="0" algn="r" rtl="1">
              <a:lnSpc>
                <a:spcPts val="2600"/>
              </a:lnSpc>
              <a:buNone/>
            </a:pPr>
            <a:r>
              <a:rPr lang="en-US" sz="2800" dirty="0">
                <a:solidFill>
                  <a:srgbClr val="2C2926"/>
                </a:solidFill>
                <a:latin typeface="Bricolage Grotesque Semi Bold" pitchFamily="34" charset="0"/>
                <a:ea typeface="Bricolage Grotesque Semi Bold" pitchFamily="34" charset="-122"/>
                <a:cs typeface="B Nazanin" panose="00000400000000000000" pitchFamily="2" charset="-78"/>
              </a:rPr>
              <a:t>افزایش بهره‌وری</a:t>
            </a:r>
            <a:endParaRPr lang="en-US" sz="2800" dirty="0">
              <a:cs typeface="B Nazanin" panose="00000400000000000000" pitchFamily="2" charset="-78"/>
            </a:endParaRPr>
          </a:p>
        </p:txBody>
      </p:sp>
      <p:sp>
        <p:nvSpPr>
          <p:cNvPr id="21" name="Text 11"/>
          <p:cNvSpPr/>
          <p:nvPr/>
        </p:nvSpPr>
        <p:spPr>
          <a:xfrm>
            <a:off x="4893588" y="6175891"/>
            <a:ext cx="2242185" cy="339804"/>
          </a:xfrm>
          <a:prstGeom prst="rect">
            <a:avLst/>
          </a:prstGeom>
          <a:noFill/>
          <a:ln/>
        </p:spPr>
        <p:txBody>
          <a:bodyPr wrap="none" lIns="0" tIns="0" rIns="0" bIns="0" rtlCol="0" anchor="t"/>
          <a:lstStyle/>
          <a:p>
            <a:pPr marL="0" indent="0" algn="r" rtl="1">
              <a:lnSpc>
                <a:spcPts val="2650"/>
              </a:lnSpc>
              <a:buNone/>
            </a:pPr>
            <a:r>
              <a:rPr lang="en-US" sz="2000" dirty="0">
                <a:solidFill>
                  <a:srgbClr val="2C2926"/>
                </a:solidFill>
                <a:latin typeface="Inter" pitchFamily="34" charset="0"/>
                <a:ea typeface="Inter" pitchFamily="34" charset="-122"/>
                <a:cs typeface="B Nazanin" panose="00000400000000000000" pitchFamily="2" charset="-78"/>
              </a:rPr>
              <a:t>بهینه‌سازی فرآیندهای تولید</a:t>
            </a:r>
            <a:endParaRPr lang="en-US" sz="2000" dirty="0">
              <a:cs typeface="B Nazanin" panose="00000400000000000000" pitchFamily="2" charset="-78"/>
            </a:endParaRPr>
          </a:p>
        </p:txBody>
      </p:sp>
      <p:sp>
        <p:nvSpPr>
          <p:cNvPr id="22" name="Text 12"/>
          <p:cNvSpPr/>
          <p:nvPr/>
        </p:nvSpPr>
        <p:spPr>
          <a:xfrm>
            <a:off x="743545" y="6967061"/>
            <a:ext cx="13143309" cy="679609"/>
          </a:xfrm>
          <a:prstGeom prst="rect">
            <a:avLst/>
          </a:prstGeom>
          <a:noFill/>
          <a:ln/>
        </p:spPr>
        <p:txBody>
          <a:bodyPr wrap="square" lIns="0" tIns="0" rIns="0" bIns="0" rtlCol="0" anchor="t"/>
          <a:lstStyle/>
          <a:p>
            <a:pPr marL="0" indent="0" algn="r" rtl="1">
              <a:lnSpc>
                <a:spcPts val="2650"/>
              </a:lnSpc>
              <a:buNone/>
            </a:pPr>
            <a:r>
              <a:rPr lang="en-US" sz="2000" dirty="0">
                <a:solidFill>
                  <a:srgbClr val="2C2926"/>
                </a:solidFill>
                <a:latin typeface="Inter" pitchFamily="34" charset="0"/>
                <a:ea typeface="Inter" pitchFamily="34" charset="-122"/>
                <a:cs typeface="B Nazanin" panose="00000400000000000000" pitchFamily="2" charset="-78"/>
              </a:rPr>
              <a:t>این همکاری با هدف ایجاد یک رابطه برد-برد میان دو مجموعه شکل گرفته است. انتظار می‌رود با تلفیق دانش فنی شرکت بیلگی سایار و تجربه صنعتی کارخانه توتار لنت آذر، شاهد تحولی چشمگیر در کیفیت محصولات و بهره‌وری خطوط تولید باشیم.</a:t>
            </a:r>
            <a:endParaRPr lang="en-US" sz="2000" dirty="0">
              <a:cs typeface="B Nazanin" panose="00000400000000000000" pitchFamily="2"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760720" cy="8229600"/>
          </a:xfrm>
          <a:prstGeom prst="rect">
            <a:avLst/>
          </a:prstGeom>
        </p:spPr>
      </p:pic>
      <p:sp>
        <p:nvSpPr>
          <p:cNvPr id="3" name="Text 0"/>
          <p:cNvSpPr/>
          <p:nvPr/>
        </p:nvSpPr>
        <p:spPr>
          <a:xfrm>
            <a:off x="8266152" y="614720"/>
            <a:ext cx="5582722" cy="697825"/>
          </a:xfrm>
          <a:prstGeom prst="rect">
            <a:avLst/>
          </a:prstGeom>
          <a:noFill/>
          <a:ln/>
        </p:spPr>
        <p:txBody>
          <a:bodyPr wrap="none" lIns="0" tIns="0" rIns="0" bIns="0" rtlCol="0" anchor="t"/>
          <a:lstStyle/>
          <a:p>
            <a:pPr marL="0" indent="0" algn="r" rtl="1">
              <a:lnSpc>
                <a:spcPts val="5450"/>
              </a:lnSpc>
              <a:buNone/>
            </a:pPr>
            <a:r>
              <a:rPr lang="en-US" sz="4800" dirty="0">
                <a:solidFill>
                  <a:srgbClr val="2C2926"/>
                </a:solidFill>
                <a:latin typeface="Bricolage Grotesque Semi Bold" pitchFamily="34" charset="0"/>
                <a:ea typeface="Bricolage Grotesque Semi Bold" pitchFamily="34" charset="-122"/>
                <a:cs typeface="B Nazanin" panose="00000400000000000000" pitchFamily="2" charset="-78"/>
              </a:rPr>
              <a:t>محورهای همکاری</a:t>
            </a:r>
            <a:endParaRPr lang="en-US" sz="4800" dirty="0">
              <a:cs typeface="B Nazanin" panose="00000400000000000000" pitchFamily="2" charset="-78"/>
            </a:endParaRPr>
          </a:p>
        </p:txBody>
      </p:sp>
      <p:pic>
        <p:nvPicPr>
          <p:cNvPr id="4" name="Image 1" descr="preencoded.png"/>
          <p:cNvPicPr>
            <a:picLocks noChangeAspect="1"/>
          </p:cNvPicPr>
          <p:nvPr/>
        </p:nvPicPr>
        <p:blipFill>
          <a:blip r:embed="rId4"/>
          <a:stretch>
            <a:fillRect/>
          </a:stretch>
        </p:blipFill>
        <p:spPr>
          <a:xfrm>
            <a:off x="12732425" y="1647468"/>
            <a:ext cx="1116449" cy="1643896"/>
          </a:xfrm>
          <a:prstGeom prst="rect">
            <a:avLst/>
          </a:prstGeom>
        </p:spPr>
      </p:pic>
      <p:sp>
        <p:nvSpPr>
          <p:cNvPr id="5" name="Text 1"/>
          <p:cNvSpPr/>
          <p:nvPr/>
        </p:nvSpPr>
        <p:spPr>
          <a:xfrm>
            <a:off x="9606201" y="1870710"/>
            <a:ext cx="2791301" cy="348853"/>
          </a:xfrm>
          <a:prstGeom prst="rect">
            <a:avLst/>
          </a:prstGeom>
          <a:noFill/>
          <a:ln/>
        </p:spPr>
        <p:txBody>
          <a:bodyPr wrap="none" lIns="0" tIns="0" rIns="0" bIns="0" rtlCol="0" anchor="t"/>
          <a:lstStyle/>
          <a:p>
            <a:pPr marL="0" indent="0" algn="r" rtl="1">
              <a:lnSpc>
                <a:spcPts val="2700"/>
              </a:lnSpc>
              <a:buNone/>
            </a:pPr>
            <a:r>
              <a:rPr lang="en-US" sz="2800" dirty="0">
                <a:solidFill>
                  <a:srgbClr val="2C2926"/>
                </a:solidFill>
                <a:latin typeface="Bricolage Grotesque Semi Bold" pitchFamily="34" charset="0"/>
                <a:ea typeface="Bricolage Grotesque Semi Bold" pitchFamily="34" charset="-122"/>
                <a:cs typeface="B Nazanin" panose="00000400000000000000" pitchFamily="2" charset="-78"/>
              </a:rPr>
              <a:t>تحقیق و توسعه مشترک</a:t>
            </a:r>
            <a:endParaRPr lang="en-US" sz="2800" dirty="0">
              <a:cs typeface="B Nazanin" panose="00000400000000000000" pitchFamily="2" charset="-78"/>
            </a:endParaRPr>
          </a:p>
        </p:txBody>
      </p:sp>
      <p:sp>
        <p:nvSpPr>
          <p:cNvPr id="6" name="Text 2"/>
          <p:cNvSpPr/>
          <p:nvPr/>
        </p:nvSpPr>
        <p:spPr>
          <a:xfrm>
            <a:off x="6267926" y="2353508"/>
            <a:ext cx="6129576" cy="714613"/>
          </a:xfrm>
          <a:prstGeom prst="rect">
            <a:avLst/>
          </a:prstGeom>
          <a:noFill/>
          <a:ln/>
        </p:spPr>
        <p:txBody>
          <a:bodyPr wrap="square" lIns="0" tIns="0" rIns="0" bIns="0" rtlCol="0" anchor="t"/>
          <a:lstStyle/>
          <a:p>
            <a:pPr marL="0" indent="0" algn="r" rtl="1">
              <a:lnSpc>
                <a:spcPts val="2800"/>
              </a:lnSpc>
              <a:buNone/>
            </a:pPr>
            <a:r>
              <a:rPr lang="en-US" sz="2000" dirty="0">
                <a:solidFill>
                  <a:srgbClr val="2C2926"/>
                </a:solidFill>
                <a:latin typeface="Inter" pitchFamily="34" charset="0"/>
                <a:ea typeface="Inter" pitchFamily="34" charset="-122"/>
                <a:cs typeface="B Nazanin" panose="00000400000000000000" pitchFamily="2" charset="-78"/>
              </a:rPr>
              <a:t>همکاری در زمینه پژوهش‌های کاربردی برای بهبود فرمولاسیون مواد لنت و کلاچ</a:t>
            </a:r>
            <a:endParaRPr lang="en-US" sz="2000" dirty="0">
              <a:cs typeface="B Nazanin" panose="00000400000000000000" pitchFamily="2" charset="-78"/>
            </a:endParaRPr>
          </a:p>
        </p:txBody>
      </p:sp>
      <p:pic>
        <p:nvPicPr>
          <p:cNvPr id="7" name="Image 2" descr="preencoded.png"/>
          <p:cNvPicPr>
            <a:picLocks noChangeAspect="1"/>
          </p:cNvPicPr>
          <p:nvPr/>
        </p:nvPicPr>
        <p:blipFill>
          <a:blip r:embed="rId5"/>
          <a:stretch>
            <a:fillRect/>
          </a:stretch>
        </p:blipFill>
        <p:spPr>
          <a:xfrm>
            <a:off x="12732425" y="3291364"/>
            <a:ext cx="1116449" cy="1339810"/>
          </a:xfrm>
          <a:prstGeom prst="rect">
            <a:avLst/>
          </a:prstGeom>
        </p:spPr>
      </p:pic>
      <p:sp>
        <p:nvSpPr>
          <p:cNvPr id="8" name="Text 3"/>
          <p:cNvSpPr/>
          <p:nvPr/>
        </p:nvSpPr>
        <p:spPr>
          <a:xfrm>
            <a:off x="9606201" y="3514606"/>
            <a:ext cx="2791301" cy="348853"/>
          </a:xfrm>
          <a:prstGeom prst="rect">
            <a:avLst/>
          </a:prstGeom>
          <a:noFill/>
          <a:ln/>
        </p:spPr>
        <p:txBody>
          <a:bodyPr wrap="none" lIns="0" tIns="0" rIns="0" bIns="0" rtlCol="0" anchor="t"/>
          <a:lstStyle/>
          <a:p>
            <a:pPr marL="0" indent="0" algn="r" rtl="1">
              <a:lnSpc>
                <a:spcPts val="2700"/>
              </a:lnSpc>
              <a:buNone/>
            </a:pPr>
            <a:r>
              <a:rPr lang="en-US" sz="2800" dirty="0">
                <a:solidFill>
                  <a:srgbClr val="2C2926"/>
                </a:solidFill>
                <a:latin typeface="Bricolage Grotesque Semi Bold" pitchFamily="34" charset="0"/>
                <a:ea typeface="Bricolage Grotesque Semi Bold" pitchFamily="34" charset="-122"/>
                <a:cs typeface="B Nazanin" panose="00000400000000000000" pitchFamily="2" charset="-78"/>
              </a:rPr>
              <a:t>برگزاری دوره‌های آموزشی</a:t>
            </a:r>
            <a:endParaRPr lang="en-US" sz="2800" dirty="0">
              <a:cs typeface="B Nazanin" panose="00000400000000000000" pitchFamily="2" charset="-78"/>
            </a:endParaRPr>
          </a:p>
        </p:txBody>
      </p:sp>
      <p:sp>
        <p:nvSpPr>
          <p:cNvPr id="9" name="Text 4"/>
          <p:cNvSpPr/>
          <p:nvPr/>
        </p:nvSpPr>
        <p:spPr>
          <a:xfrm>
            <a:off x="6267926" y="3997404"/>
            <a:ext cx="6129576" cy="357307"/>
          </a:xfrm>
          <a:prstGeom prst="rect">
            <a:avLst/>
          </a:prstGeom>
          <a:noFill/>
          <a:ln/>
        </p:spPr>
        <p:txBody>
          <a:bodyPr wrap="none" lIns="0" tIns="0" rIns="0" bIns="0" rtlCol="0" anchor="t"/>
          <a:lstStyle/>
          <a:p>
            <a:pPr marL="0" indent="0" algn="r" rtl="1">
              <a:lnSpc>
                <a:spcPts val="2800"/>
              </a:lnSpc>
              <a:buNone/>
            </a:pPr>
            <a:r>
              <a:rPr lang="en-US" sz="2000" dirty="0">
                <a:solidFill>
                  <a:srgbClr val="2C2926"/>
                </a:solidFill>
                <a:latin typeface="Inter" pitchFamily="34" charset="0"/>
                <a:ea typeface="Inter" pitchFamily="34" charset="-122"/>
                <a:cs typeface="B Nazanin" panose="00000400000000000000" pitchFamily="2" charset="-78"/>
              </a:rPr>
              <a:t>آموزش تخصصی کارکنان در زمینه‌های فنی و مهندسی</a:t>
            </a:r>
            <a:endParaRPr lang="en-US" sz="2000" dirty="0">
              <a:cs typeface="B Nazanin" panose="00000400000000000000" pitchFamily="2" charset="-78"/>
            </a:endParaRPr>
          </a:p>
        </p:txBody>
      </p:sp>
      <p:pic>
        <p:nvPicPr>
          <p:cNvPr id="10" name="Image 3" descr="preencoded.png"/>
          <p:cNvPicPr>
            <a:picLocks noChangeAspect="1"/>
          </p:cNvPicPr>
          <p:nvPr/>
        </p:nvPicPr>
        <p:blipFill>
          <a:blip r:embed="rId6"/>
          <a:stretch>
            <a:fillRect/>
          </a:stretch>
        </p:blipFill>
        <p:spPr>
          <a:xfrm>
            <a:off x="12732425" y="4631174"/>
            <a:ext cx="1116449" cy="1339810"/>
          </a:xfrm>
          <a:prstGeom prst="rect">
            <a:avLst/>
          </a:prstGeom>
        </p:spPr>
      </p:pic>
      <p:sp>
        <p:nvSpPr>
          <p:cNvPr id="11" name="Text 5"/>
          <p:cNvSpPr/>
          <p:nvPr/>
        </p:nvSpPr>
        <p:spPr>
          <a:xfrm>
            <a:off x="9606201" y="4854416"/>
            <a:ext cx="2791301" cy="348853"/>
          </a:xfrm>
          <a:prstGeom prst="rect">
            <a:avLst/>
          </a:prstGeom>
          <a:noFill/>
          <a:ln/>
        </p:spPr>
        <p:txBody>
          <a:bodyPr wrap="none" lIns="0" tIns="0" rIns="0" bIns="0" rtlCol="0" anchor="t"/>
          <a:lstStyle/>
          <a:p>
            <a:pPr marL="0" indent="0" algn="r" rtl="1">
              <a:lnSpc>
                <a:spcPts val="2700"/>
              </a:lnSpc>
              <a:buNone/>
            </a:pPr>
            <a:r>
              <a:rPr lang="en-US" sz="2800" dirty="0">
                <a:solidFill>
                  <a:srgbClr val="2C2926"/>
                </a:solidFill>
                <a:latin typeface="Bricolage Grotesque Semi Bold" pitchFamily="34" charset="0"/>
                <a:ea typeface="Bricolage Grotesque Semi Bold" pitchFamily="34" charset="-122"/>
                <a:cs typeface="B Nazanin" panose="00000400000000000000" pitchFamily="2" charset="-78"/>
              </a:rPr>
              <a:t>بهینه‌سازی خطوط تولید</a:t>
            </a:r>
            <a:endParaRPr lang="en-US" sz="2800" dirty="0">
              <a:cs typeface="B Nazanin" panose="00000400000000000000" pitchFamily="2" charset="-78"/>
            </a:endParaRPr>
          </a:p>
        </p:txBody>
      </p:sp>
      <p:sp>
        <p:nvSpPr>
          <p:cNvPr id="12" name="Text 6"/>
          <p:cNvSpPr/>
          <p:nvPr/>
        </p:nvSpPr>
        <p:spPr>
          <a:xfrm>
            <a:off x="6267926" y="5337215"/>
            <a:ext cx="6129576" cy="357307"/>
          </a:xfrm>
          <a:prstGeom prst="rect">
            <a:avLst/>
          </a:prstGeom>
          <a:noFill/>
          <a:ln/>
        </p:spPr>
        <p:txBody>
          <a:bodyPr wrap="none" lIns="0" tIns="0" rIns="0" bIns="0" rtlCol="0" anchor="t"/>
          <a:lstStyle/>
          <a:p>
            <a:pPr marL="0" indent="0" algn="r" rtl="1">
              <a:lnSpc>
                <a:spcPts val="2800"/>
              </a:lnSpc>
              <a:buNone/>
            </a:pPr>
            <a:r>
              <a:rPr lang="en-US" sz="2000" dirty="0">
                <a:solidFill>
                  <a:srgbClr val="2C2926"/>
                </a:solidFill>
                <a:latin typeface="Inter" pitchFamily="34" charset="0"/>
                <a:ea typeface="Inter" pitchFamily="34" charset="-122"/>
                <a:cs typeface="B Nazanin" panose="00000400000000000000" pitchFamily="2" charset="-78"/>
              </a:rPr>
              <a:t>مشاوره در زمینه اتوماسیون و بهبود فرآیندهای تولید</a:t>
            </a:r>
            <a:endParaRPr lang="en-US" sz="2000" dirty="0">
              <a:cs typeface="B Nazanin" panose="00000400000000000000" pitchFamily="2" charset="-78"/>
            </a:endParaRPr>
          </a:p>
        </p:txBody>
      </p:sp>
      <p:pic>
        <p:nvPicPr>
          <p:cNvPr id="13" name="Image 4" descr="preencoded.png"/>
          <p:cNvPicPr>
            <a:picLocks noChangeAspect="1"/>
          </p:cNvPicPr>
          <p:nvPr/>
        </p:nvPicPr>
        <p:blipFill>
          <a:blip r:embed="rId7"/>
          <a:stretch>
            <a:fillRect/>
          </a:stretch>
        </p:blipFill>
        <p:spPr>
          <a:xfrm>
            <a:off x="12732425" y="5970984"/>
            <a:ext cx="1116449" cy="1643896"/>
          </a:xfrm>
          <a:prstGeom prst="rect">
            <a:avLst/>
          </a:prstGeom>
        </p:spPr>
      </p:pic>
      <p:sp>
        <p:nvSpPr>
          <p:cNvPr id="14" name="Text 7"/>
          <p:cNvSpPr/>
          <p:nvPr/>
        </p:nvSpPr>
        <p:spPr>
          <a:xfrm>
            <a:off x="9085540" y="6194227"/>
            <a:ext cx="3311962" cy="348853"/>
          </a:xfrm>
          <a:prstGeom prst="rect">
            <a:avLst/>
          </a:prstGeom>
          <a:noFill/>
          <a:ln/>
        </p:spPr>
        <p:txBody>
          <a:bodyPr wrap="none" lIns="0" tIns="0" rIns="0" bIns="0" rtlCol="0" anchor="t"/>
          <a:lstStyle/>
          <a:p>
            <a:pPr marL="0" indent="0" algn="r" rtl="1">
              <a:lnSpc>
                <a:spcPts val="2700"/>
              </a:lnSpc>
              <a:buNone/>
            </a:pPr>
            <a:r>
              <a:rPr lang="en-US" sz="2800" dirty="0">
                <a:solidFill>
                  <a:srgbClr val="2C2926"/>
                </a:solidFill>
                <a:latin typeface="Bricolage Grotesque Semi Bold" pitchFamily="34" charset="0"/>
                <a:ea typeface="Bricolage Grotesque Semi Bold" pitchFamily="34" charset="-122"/>
                <a:cs typeface="B Nazanin" panose="00000400000000000000" pitchFamily="2" charset="-78"/>
              </a:rPr>
              <a:t>استانداردسازی و کنترل کیفیت</a:t>
            </a:r>
            <a:endParaRPr lang="en-US" sz="2800" dirty="0">
              <a:cs typeface="B Nazanin" panose="00000400000000000000" pitchFamily="2" charset="-78"/>
            </a:endParaRPr>
          </a:p>
        </p:txBody>
      </p:sp>
      <p:sp>
        <p:nvSpPr>
          <p:cNvPr id="15" name="Text 8"/>
          <p:cNvSpPr/>
          <p:nvPr/>
        </p:nvSpPr>
        <p:spPr>
          <a:xfrm>
            <a:off x="6267926" y="6677025"/>
            <a:ext cx="6129576" cy="714613"/>
          </a:xfrm>
          <a:prstGeom prst="rect">
            <a:avLst/>
          </a:prstGeom>
          <a:noFill/>
          <a:ln/>
        </p:spPr>
        <p:txBody>
          <a:bodyPr wrap="square" lIns="0" tIns="0" rIns="0" bIns="0" rtlCol="0" anchor="t"/>
          <a:lstStyle/>
          <a:p>
            <a:pPr marL="0" indent="0" algn="r" rtl="1">
              <a:lnSpc>
                <a:spcPts val="2800"/>
              </a:lnSpc>
              <a:buNone/>
            </a:pPr>
            <a:r>
              <a:rPr lang="en-US" sz="2000" dirty="0">
                <a:solidFill>
                  <a:srgbClr val="2C2926"/>
                </a:solidFill>
                <a:latin typeface="Inter" pitchFamily="34" charset="0"/>
                <a:ea typeface="Inter" pitchFamily="34" charset="-122"/>
                <a:cs typeface="B Nazanin" panose="00000400000000000000" pitchFamily="2" charset="-78"/>
              </a:rPr>
              <a:t>همکاری در زمینه پیاده‌سازی استانداردهای بین‌المللی و بهبود سیستم‌های کنترل کیفیت</a:t>
            </a:r>
            <a:endParaRPr lang="en-US" sz="2000" dirty="0">
              <a:cs typeface="B Nazanin" panose="00000400000000000000"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77014"/>
          </a:xfrm>
          <a:prstGeom prst="rect">
            <a:avLst/>
          </a:prstGeom>
        </p:spPr>
      </p:pic>
      <p:sp>
        <p:nvSpPr>
          <p:cNvPr id="3" name="Text 0"/>
          <p:cNvSpPr/>
          <p:nvPr/>
        </p:nvSpPr>
        <p:spPr>
          <a:xfrm>
            <a:off x="8600123" y="3241119"/>
            <a:ext cx="5289709" cy="661154"/>
          </a:xfrm>
          <a:prstGeom prst="rect">
            <a:avLst/>
          </a:prstGeom>
          <a:noFill/>
          <a:ln/>
        </p:spPr>
        <p:txBody>
          <a:bodyPr wrap="none" lIns="0" tIns="0" rIns="0" bIns="0" rtlCol="0" anchor="t"/>
          <a:lstStyle/>
          <a:p>
            <a:pPr marL="0" indent="0" algn="r" rtl="1">
              <a:lnSpc>
                <a:spcPts val="5200"/>
              </a:lnSpc>
              <a:buNone/>
            </a:pPr>
            <a:r>
              <a:rPr lang="en-US" sz="4800" dirty="0">
                <a:solidFill>
                  <a:srgbClr val="2C2926"/>
                </a:solidFill>
                <a:latin typeface="Bricolage Grotesque Semi Bold" pitchFamily="34" charset="0"/>
                <a:ea typeface="Bricolage Grotesque Semi Bold" pitchFamily="34" charset="-122"/>
                <a:cs typeface="B Nazanin" panose="00000400000000000000" pitchFamily="2" charset="-78"/>
              </a:rPr>
              <a:t>برنامه‌های آموزشی</a:t>
            </a:r>
            <a:endParaRPr lang="en-US" sz="4800" dirty="0">
              <a:cs typeface="B Nazanin" panose="00000400000000000000" pitchFamily="2" charset="-78"/>
            </a:endParaRPr>
          </a:p>
        </p:txBody>
      </p:sp>
      <p:sp>
        <p:nvSpPr>
          <p:cNvPr id="4" name="Shape 1"/>
          <p:cNvSpPr/>
          <p:nvPr/>
        </p:nvSpPr>
        <p:spPr>
          <a:xfrm>
            <a:off x="13413819" y="4219575"/>
            <a:ext cx="476012" cy="476012"/>
          </a:xfrm>
          <a:prstGeom prst="roundRect">
            <a:avLst>
              <a:gd name="adj" fmla="val 18669"/>
            </a:avLst>
          </a:prstGeom>
          <a:solidFill>
            <a:srgbClr val="FFFFFF"/>
          </a:solidFill>
          <a:ln w="7620">
            <a:solidFill>
              <a:srgbClr val="F8ECD3"/>
            </a:solidFill>
            <a:prstDash val="solid"/>
          </a:ln>
        </p:spPr>
      </p:sp>
      <p:pic>
        <p:nvPicPr>
          <p:cNvPr id="5" name="Image 1" descr="preencoded.png"/>
          <p:cNvPicPr>
            <a:picLocks noChangeAspect="1"/>
          </p:cNvPicPr>
          <p:nvPr/>
        </p:nvPicPr>
        <p:blipFill>
          <a:blip r:embed="rId4"/>
          <a:stretch>
            <a:fillRect/>
          </a:stretch>
        </p:blipFill>
        <p:spPr>
          <a:xfrm>
            <a:off x="13493175" y="4259223"/>
            <a:ext cx="317302" cy="396716"/>
          </a:xfrm>
          <a:prstGeom prst="rect">
            <a:avLst/>
          </a:prstGeom>
        </p:spPr>
      </p:pic>
      <p:sp>
        <p:nvSpPr>
          <p:cNvPr id="6" name="Text 2"/>
          <p:cNvSpPr/>
          <p:nvPr/>
        </p:nvSpPr>
        <p:spPr>
          <a:xfrm>
            <a:off x="9842778" y="4292203"/>
            <a:ext cx="3359468" cy="330517"/>
          </a:xfrm>
          <a:prstGeom prst="rect">
            <a:avLst/>
          </a:prstGeom>
          <a:noFill/>
          <a:ln/>
        </p:spPr>
        <p:txBody>
          <a:bodyPr wrap="none" lIns="0" tIns="0" rIns="0" bIns="0" rtlCol="0" anchor="t"/>
          <a:lstStyle/>
          <a:p>
            <a:pPr marL="0" indent="0" algn="r" rtl="1">
              <a:lnSpc>
                <a:spcPts val="2600"/>
              </a:lnSpc>
              <a:buNone/>
            </a:pPr>
            <a:r>
              <a:rPr lang="en-US" sz="2800" dirty="0">
                <a:solidFill>
                  <a:srgbClr val="2C2926"/>
                </a:solidFill>
                <a:latin typeface="Bricolage Grotesque Semi Bold" pitchFamily="34" charset="0"/>
                <a:ea typeface="Bricolage Grotesque Semi Bold" pitchFamily="34" charset="-122"/>
                <a:cs typeface="B Nazanin" panose="00000400000000000000" pitchFamily="2" charset="-78"/>
              </a:rPr>
              <a:t>دوره‌های تخصصی مهندسی مواد</a:t>
            </a:r>
            <a:endParaRPr lang="en-US" sz="2800" dirty="0">
              <a:cs typeface="B Nazanin" panose="00000400000000000000" pitchFamily="2" charset="-78"/>
            </a:endParaRPr>
          </a:p>
        </p:txBody>
      </p:sp>
      <p:sp>
        <p:nvSpPr>
          <p:cNvPr id="7" name="Text 3"/>
          <p:cNvSpPr/>
          <p:nvPr/>
        </p:nvSpPr>
        <p:spPr>
          <a:xfrm>
            <a:off x="7447359" y="4749641"/>
            <a:ext cx="5754886" cy="676989"/>
          </a:xfrm>
          <a:prstGeom prst="rect">
            <a:avLst/>
          </a:prstGeom>
          <a:noFill/>
          <a:ln/>
        </p:spPr>
        <p:txBody>
          <a:bodyPr wrap="square" lIns="0" tIns="0" rIns="0" bIns="0" rtlCol="0" anchor="t"/>
          <a:lstStyle/>
          <a:p>
            <a:pPr marL="0" indent="0" algn="r" rtl="1">
              <a:lnSpc>
                <a:spcPts val="2650"/>
              </a:lnSpc>
              <a:buNone/>
            </a:pPr>
            <a:r>
              <a:rPr lang="en-US" sz="2000" dirty="0">
                <a:solidFill>
                  <a:srgbClr val="2C2926"/>
                </a:solidFill>
                <a:latin typeface="Inter" pitchFamily="34" charset="0"/>
                <a:ea typeface="Inter" pitchFamily="34" charset="-122"/>
                <a:cs typeface="B Nazanin" panose="00000400000000000000" pitchFamily="2" charset="-78"/>
              </a:rPr>
              <a:t>آشنایی با خواص مواد، روش‌های آنالیز و بهبود فرمولاسیون مواد اصطکاکی</a:t>
            </a:r>
            <a:endParaRPr lang="en-US" sz="2000" dirty="0">
              <a:cs typeface="B Nazanin" panose="00000400000000000000" pitchFamily="2" charset="-78"/>
            </a:endParaRPr>
          </a:p>
        </p:txBody>
      </p:sp>
      <p:sp>
        <p:nvSpPr>
          <p:cNvPr id="8" name="Shape 4"/>
          <p:cNvSpPr/>
          <p:nvPr/>
        </p:nvSpPr>
        <p:spPr>
          <a:xfrm>
            <a:off x="6706910" y="4219575"/>
            <a:ext cx="476012" cy="476012"/>
          </a:xfrm>
          <a:prstGeom prst="roundRect">
            <a:avLst>
              <a:gd name="adj" fmla="val 18669"/>
            </a:avLst>
          </a:prstGeom>
          <a:solidFill>
            <a:srgbClr val="FFFFFF"/>
          </a:solidFill>
          <a:ln w="7620">
            <a:solidFill>
              <a:srgbClr val="F8ECD3"/>
            </a:solidFill>
            <a:prstDash val="solid"/>
          </a:ln>
        </p:spPr>
      </p:sp>
      <p:pic>
        <p:nvPicPr>
          <p:cNvPr id="9" name="Image 2" descr="preencoded.png"/>
          <p:cNvPicPr>
            <a:picLocks noChangeAspect="1"/>
          </p:cNvPicPr>
          <p:nvPr/>
        </p:nvPicPr>
        <p:blipFill>
          <a:blip r:embed="rId5"/>
          <a:stretch>
            <a:fillRect/>
          </a:stretch>
        </p:blipFill>
        <p:spPr>
          <a:xfrm>
            <a:off x="6786265" y="4259223"/>
            <a:ext cx="317302" cy="396716"/>
          </a:xfrm>
          <a:prstGeom prst="rect">
            <a:avLst/>
          </a:prstGeom>
        </p:spPr>
      </p:pic>
      <p:sp>
        <p:nvSpPr>
          <p:cNvPr id="10" name="Text 5"/>
          <p:cNvSpPr/>
          <p:nvPr/>
        </p:nvSpPr>
        <p:spPr>
          <a:xfrm>
            <a:off x="3850481" y="4292203"/>
            <a:ext cx="2644854" cy="330517"/>
          </a:xfrm>
          <a:prstGeom prst="rect">
            <a:avLst/>
          </a:prstGeom>
          <a:noFill/>
          <a:ln/>
        </p:spPr>
        <p:txBody>
          <a:bodyPr wrap="none" lIns="0" tIns="0" rIns="0" bIns="0" rtlCol="0" anchor="t"/>
          <a:lstStyle/>
          <a:p>
            <a:pPr marL="0" indent="0" algn="r" rtl="1">
              <a:lnSpc>
                <a:spcPts val="2600"/>
              </a:lnSpc>
              <a:buNone/>
            </a:pPr>
            <a:r>
              <a:rPr lang="en-US" sz="2800" dirty="0">
                <a:solidFill>
                  <a:srgbClr val="2C2926"/>
                </a:solidFill>
                <a:latin typeface="Bricolage Grotesque Semi Bold" pitchFamily="34" charset="0"/>
                <a:ea typeface="Bricolage Grotesque Semi Bold" pitchFamily="34" charset="-122"/>
                <a:cs typeface="B Nazanin" panose="00000400000000000000" pitchFamily="2" charset="-78"/>
              </a:rPr>
              <a:t>کارگاه‌های کنترل کیفیت</a:t>
            </a:r>
            <a:endParaRPr lang="en-US" sz="2800" dirty="0">
              <a:cs typeface="B Nazanin" panose="00000400000000000000" pitchFamily="2" charset="-78"/>
            </a:endParaRPr>
          </a:p>
        </p:txBody>
      </p:sp>
      <p:sp>
        <p:nvSpPr>
          <p:cNvPr id="11" name="Text 6"/>
          <p:cNvSpPr/>
          <p:nvPr/>
        </p:nvSpPr>
        <p:spPr>
          <a:xfrm>
            <a:off x="740450" y="4749641"/>
            <a:ext cx="5754886" cy="338495"/>
          </a:xfrm>
          <a:prstGeom prst="rect">
            <a:avLst/>
          </a:prstGeom>
          <a:noFill/>
          <a:ln/>
        </p:spPr>
        <p:txBody>
          <a:bodyPr wrap="none" lIns="0" tIns="0" rIns="0" bIns="0" rtlCol="0" anchor="t"/>
          <a:lstStyle/>
          <a:p>
            <a:pPr marL="0" indent="0" algn="r" rtl="1">
              <a:lnSpc>
                <a:spcPts val="2650"/>
              </a:lnSpc>
              <a:buNone/>
            </a:pPr>
            <a:r>
              <a:rPr lang="en-US" sz="2000" dirty="0">
                <a:solidFill>
                  <a:srgbClr val="2C2926"/>
                </a:solidFill>
                <a:latin typeface="Inter" pitchFamily="34" charset="0"/>
                <a:ea typeface="Inter" pitchFamily="34" charset="-122"/>
                <a:cs typeface="B Nazanin" panose="00000400000000000000" pitchFamily="2" charset="-78"/>
              </a:rPr>
              <a:t>آموزش روش‌های نوین تست و ارزیابی کیفیت محصولات ترمز و کلاچ</a:t>
            </a:r>
            <a:endParaRPr lang="en-US" sz="2000" dirty="0">
              <a:cs typeface="B Nazanin" panose="00000400000000000000" pitchFamily="2" charset="-78"/>
            </a:endParaRPr>
          </a:p>
        </p:txBody>
      </p:sp>
      <p:sp>
        <p:nvSpPr>
          <p:cNvPr id="12" name="Shape 7"/>
          <p:cNvSpPr/>
          <p:nvPr/>
        </p:nvSpPr>
        <p:spPr>
          <a:xfrm>
            <a:off x="13413819" y="5849779"/>
            <a:ext cx="476012" cy="476012"/>
          </a:xfrm>
          <a:prstGeom prst="roundRect">
            <a:avLst>
              <a:gd name="adj" fmla="val 18669"/>
            </a:avLst>
          </a:prstGeom>
          <a:solidFill>
            <a:srgbClr val="FFFFFF"/>
          </a:solidFill>
          <a:ln w="7620">
            <a:solidFill>
              <a:srgbClr val="F8ECD3"/>
            </a:solidFill>
            <a:prstDash val="solid"/>
          </a:ln>
        </p:spPr>
      </p:sp>
      <p:pic>
        <p:nvPicPr>
          <p:cNvPr id="13" name="Image 3" descr="preencoded.png"/>
          <p:cNvPicPr>
            <a:picLocks noChangeAspect="1"/>
          </p:cNvPicPr>
          <p:nvPr/>
        </p:nvPicPr>
        <p:blipFill>
          <a:blip r:embed="rId6"/>
          <a:stretch>
            <a:fillRect/>
          </a:stretch>
        </p:blipFill>
        <p:spPr>
          <a:xfrm>
            <a:off x="13493175" y="5889427"/>
            <a:ext cx="317302" cy="396716"/>
          </a:xfrm>
          <a:prstGeom prst="rect">
            <a:avLst/>
          </a:prstGeom>
        </p:spPr>
      </p:pic>
      <p:sp>
        <p:nvSpPr>
          <p:cNvPr id="14" name="Text 8"/>
          <p:cNvSpPr/>
          <p:nvPr/>
        </p:nvSpPr>
        <p:spPr>
          <a:xfrm>
            <a:off x="10353675" y="5922407"/>
            <a:ext cx="2848570" cy="330517"/>
          </a:xfrm>
          <a:prstGeom prst="rect">
            <a:avLst/>
          </a:prstGeom>
          <a:noFill/>
          <a:ln/>
        </p:spPr>
        <p:txBody>
          <a:bodyPr wrap="none" lIns="0" tIns="0" rIns="0" bIns="0" rtlCol="0" anchor="t"/>
          <a:lstStyle/>
          <a:p>
            <a:pPr marL="0" indent="0" algn="r" rtl="1">
              <a:lnSpc>
                <a:spcPts val="2600"/>
              </a:lnSpc>
              <a:buNone/>
            </a:pPr>
            <a:r>
              <a:rPr lang="en-US" sz="2800" dirty="0">
                <a:solidFill>
                  <a:srgbClr val="2C2926"/>
                </a:solidFill>
                <a:latin typeface="Bricolage Grotesque Semi Bold" pitchFamily="34" charset="0"/>
                <a:ea typeface="Bricolage Grotesque Semi Bold" pitchFamily="34" charset="-122"/>
                <a:cs typeface="B Nazanin" panose="00000400000000000000" pitchFamily="2" charset="-78"/>
              </a:rPr>
              <a:t>دوره‌های اتوماسیون صنعتی</a:t>
            </a:r>
            <a:endParaRPr lang="en-US" sz="2800" dirty="0">
              <a:cs typeface="B Nazanin" panose="00000400000000000000" pitchFamily="2" charset="-78"/>
            </a:endParaRPr>
          </a:p>
        </p:txBody>
      </p:sp>
      <p:sp>
        <p:nvSpPr>
          <p:cNvPr id="15" name="Text 9"/>
          <p:cNvSpPr/>
          <p:nvPr/>
        </p:nvSpPr>
        <p:spPr>
          <a:xfrm>
            <a:off x="7447359" y="6379845"/>
            <a:ext cx="5754886" cy="338495"/>
          </a:xfrm>
          <a:prstGeom prst="rect">
            <a:avLst/>
          </a:prstGeom>
          <a:noFill/>
          <a:ln/>
        </p:spPr>
        <p:txBody>
          <a:bodyPr wrap="none" lIns="0" tIns="0" rIns="0" bIns="0" rtlCol="0" anchor="t"/>
          <a:lstStyle/>
          <a:p>
            <a:pPr marL="0" indent="0" algn="r" rtl="1">
              <a:lnSpc>
                <a:spcPts val="2650"/>
              </a:lnSpc>
              <a:buNone/>
            </a:pPr>
            <a:r>
              <a:rPr lang="en-US" sz="2000" dirty="0">
                <a:solidFill>
                  <a:srgbClr val="2C2926"/>
                </a:solidFill>
                <a:latin typeface="Inter" pitchFamily="34" charset="0"/>
                <a:ea typeface="Inter" pitchFamily="34" charset="-122"/>
                <a:cs typeface="B Nazanin" panose="00000400000000000000" pitchFamily="2" charset="-78"/>
              </a:rPr>
              <a:t>آشنایی با سیستم‌های کنترل اتوماتیک و بهینه‌سازی خطوط تولید</a:t>
            </a:r>
            <a:endParaRPr lang="en-US" sz="2000" dirty="0">
              <a:cs typeface="B Nazanin" panose="00000400000000000000" pitchFamily="2" charset="-78"/>
            </a:endParaRPr>
          </a:p>
        </p:txBody>
      </p:sp>
      <p:sp>
        <p:nvSpPr>
          <p:cNvPr id="16" name="Shape 10"/>
          <p:cNvSpPr/>
          <p:nvPr/>
        </p:nvSpPr>
        <p:spPr>
          <a:xfrm>
            <a:off x="6706910" y="5849779"/>
            <a:ext cx="476012" cy="476012"/>
          </a:xfrm>
          <a:prstGeom prst="roundRect">
            <a:avLst>
              <a:gd name="adj" fmla="val 18669"/>
            </a:avLst>
          </a:prstGeom>
          <a:solidFill>
            <a:srgbClr val="FFFFFF"/>
          </a:solidFill>
          <a:ln w="7620">
            <a:solidFill>
              <a:srgbClr val="F8ECD3"/>
            </a:solidFill>
            <a:prstDash val="solid"/>
          </a:ln>
        </p:spPr>
      </p:sp>
      <p:pic>
        <p:nvPicPr>
          <p:cNvPr id="17" name="Image 4" descr="preencoded.png"/>
          <p:cNvPicPr>
            <a:picLocks noChangeAspect="1"/>
          </p:cNvPicPr>
          <p:nvPr/>
        </p:nvPicPr>
        <p:blipFill>
          <a:blip r:embed="rId7"/>
          <a:stretch>
            <a:fillRect/>
          </a:stretch>
        </p:blipFill>
        <p:spPr>
          <a:xfrm>
            <a:off x="6786265" y="5889427"/>
            <a:ext cx="317302" cy="396716"/>
          </a:xfrm>
          <a:prstGeom prst="rect">
            <a:avLst/>
          </a:prstGeom>
        </p:spPr>
      </p:pic>
      <p:sp>
        <p:nvSpPr>
          <p:cNvPr id="18" name="Text 11"/>
          <p:cNvSpPr/>
          <p:nvPr/>
        </p:nvSpPr>
        <p:spPr>
          <a:xfrm>
            <a:off x="3850481" y="5922407"/>
            <a:ext cx="2644854" cy="330517"/>
          </a:xfrm>
          <a:prstGeom prst="rect">
            <a:avLst/>
          </a:prstGeom>
          <a:noFill/>
          <a:ln/>
        </p:spPr>
        <p:txBody>
          <a:bodyPr wrap="none" lIns="0" tIns="0" rIns="0" bIns="0" rtlCol="0" anchor="t"/>
          <a:lstStyle/>
          <a:p>
            <a:pPr marL="0" indent="0" algn="r" rtl="1">
              <a:lnSpc>
                <a:spcPts val="2600"/>
              </a:lnSpc>
              <a:buNone/>
            </a:pPr>
            <a:r>
              <a:rPr lang="en-US" sz="2800" dirty="0">
                <a:solidFill>
                  <a:srgbClr val="2C2926"/>
                </a:solidFill>
                <a:latin typeface="Bricolage Grotesque Semi Bold" pitchFamily="34" charset="0"/>
                <a:ea typeface="Bricolage Grotesque Semi Bold" pitchFamily="34" charset="-122"/>
                <a:cs typeface="B Nazanin" panose="00000400000000000000" pitchFamily="2" charset="-78"/>
              </a:rPr>
              <a:t>سمینارهای مدیریت تولید</a:t>
            </a:r>
            <a:endParaRPr lang="en-US" sz="2800" dirty="0">
              <a:cs typeface="B Nazanin" panose="00000400000000000000" pitchFamily="2" charset="-78"/>
            </a:endParaRPr>
          </a:p>
        </p:txBody>
      </p:sp>
      <p:sp>
        <p:nvSpPr>
          <p:cNvPr id="19" name="Text 12"/>
          <p:cNvSpPr/>
          <p:nvPr/>
        </p:nvSpPr>
        <p:spPr>
          <a:xfrm>
            <a:off x="740450" y="6379845"/>
            <a:ext cx="5754886" cy="338495"/>
          </a:xfrm>
          <a:prstGeom prst="rect">
            <a:avLst/>
          </a:prstGeom>
          <a:noFill/>
          <a:ln/>
        </p:spPr>
        <p:txBody>
          <a:bodyPr wrap="none" lIns="0" tIns="0" rIns="0" bIns="0" rtlCol="0" anchor="t"/>
          <a:lstStyle/>
          <a:p>
            <a:pPr marL="0" indent="0" algn="r" rtl="1">
              <a:lnSpc>
                <a:spcPts val="2650"/>
              </a:lnSpc>
              <a:buNone/>
            </a:pPr>
            <a:r>
              <a:rPr lang="en-US" sz="2000" dirty="0">
                <a:solidFill>
                  <a:srgbClr val="2C2926"/>
                </a:solidFill>
                <a:latin typeface="Inter" pitchFamily="34" charset="0"/>
                <a:ea typeface="Inter" pitchFamily="34" charset="-122"/>
                <a:cs typeface="B Nazanin" panose="00000400000000000000" pitchFamily="2" charset="-78"/>
              </a:rPr>
              <a:t>آموزش اصول مدیریت بهره‌وری و کاهش ضایعات در فرآیند تولید</a:t>
            </a:r>
            <a:endParaRPr lang="en-US" sz="2000" dirty="0">
              <a:cs typeface="B Nazanin" panose="00000400000000000000" pitchFamily="2" charset="-78"/>
            </a:endParaRPr>
          </a:p>
        </p:txBody>
      </p:sp>
      <p:sp>
        <p:nvSpPr>
          <p:cNvPr id="20" name="Text 13"/>
          <p:cNvSpPr/>
          <p:nvPr/>
        </p:nvSpPr>
        <p:spPr>
          <a:xfrm>
            <a:off x="740569" y="6956346"/>
            <a:ext cx="13149262" cy="676989"/>
          </a:xfrm>
          <a:prstGeom prst="rect">
            <a:avLst/>
          </a:prstGeom>
          <a:noFill/>
          <a:ln/>
        </p:spPr>
        <p:txBody>
          <a:bodyPr wrap="square" lIns="0" tIns="0" rIns="0" bIns="0" rtlCol="0" anchor="t"/>
          <a:lstStyle/>
          <a:p>
            <a:pPr marL="0" indent="0" algn="r" rtl="1">
              <a:lnSpc>
                <a:spcPts val="2650"/>
              </a:lnSpc>
              <a:buNone/>
            </a:pPr>
            <a:r>
              <a:rPr lang="en-US" sz="2000" dirty="0">
                <a:solidFill>
                  <a:srgbClr val="2C2926"/>
                </a:solidFill>
                <a:latin typeface="Inter" pitchFamily="34" charset="0"/>
                <a:ea typeface="Inter" pitchFamily="34" charset="-122"/>
                <a:cs typeface="B Nazanin" panose="00000400000000000000" pitchFamily="2" charset="-78"/>
              </a:rPr>
              <a:t>این دوره‌های آموزشی توسط متخصصان شرکت بیلگی سایار و با همکاری کارشناسان صنعتی کارخانه توتار لنت آذر برگزار خواهد شد. هدف از این دوره‌ها، ارتقای سطح دانش فنی کارکنان و آشنایی آنها با آخرین دستاوردهای علمی و فناوری‌های روز دنیا است.</a:t>
            </a:r>
            <a:endParaRPr lang="en-US" sz="2000" dirty="0">
              <a:cs typeface="B Nazanin" panose="00000400000000000000"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814667" y="1660446"/>
            <a:ext cx="6021943" cy="708779"/>
          </a:xfrm>
          <a:prstGeom prst="rect">
            <a:avLst/>
          </a:prstGeom>
          <a:noFill/>
          <a:ln/>
        </p:spPr>
        <p:txBody>
          <a:bodyPr wrap="none" lIns="0" tIns="0" rIns="0" bIns="0" rtlCol="0" anchor="t"/>
          <a:lstStyle/>
          <a:p>
            <a:pPr marL="0" indent="0" algn="r" rtl="1">
              <a:lnSpc>
                <a:spcPts val="5550"/>
              </a:lnSpc>
              <a:buNone/>
            </a:pPr>
            <a:r>
              <a:rPr lang="en-US" sz="5400" dirty="0">
                <a:solidFill>
                  <a:srgbClr val="2C2926"/>
                </a:solidFill>
                <a:latin typeface="Bricolage Grotesque Semi Bold" pitchFamily="34" charset="0"/>
                <a:ea typeface="Bricolage Grotesque Semi Bold" pitchFamily="34" charset="-122"/>
                <a:cs typeface="B Nazanin" panose="00000400000000000000" pitchFamily="2" charset="-78"/>
              </a:rPr>
              <a:t>پروژه‌های تحقیقاتی مشترک</a:t>
            </a:r>
            <a:endParaRPr lang="en-US" sz="5400" dirty="0">
              <a:cs typeface="B Nazanin" panose="00000400000000000000" pitchFamily="2" charset="-78"/>
            </a:endParaRPr>
          </a:p>
        </p:txBody>
      </p:sp>
      <p:sp>
        <p:nvSpPr>
          <p:cNvPr id="3" name="Shape 1"/>
          <p:cNvSpPr/>
          <p:nvPr/>
        </p:nvSpPr>
        <p:spPr>
          <a:xfrm>
            <a:off x="9640252" y="2822853"/>
            <a:ext cx="4196358" cy="2765227"/>
          </a:xfrm>
          <a:prstGeom prst="roundRect">
            <a:avLst>
              <a:gd name="adj" fmla="val 3445"/>
            </a:avLst>
          </a:prstGeom>
          <a:solidFill>
            <a:srgbClr val="FFFFFF"/>
          </a:solidFill>
          <a:ln w="7620">
            <a:solidFill>
              <a:srgbClr val="F8ECD3"/>
            </a:solidFill>
            <a:prstDash val="solid"/>
          </a:ln>
        </p:spPr>
      </p:sp>
      <p:sp>
        <p:nvSpPr>
          <p:cNvPr id="4" name="Text 2"/>
          <p:cNvSpPr/>
          <p:nvPr/>
        </p:nvSpPr>
        <p:spPr>
          <a:xfrm>
            <a:off x="9874687" y="3057287"/>
            <a:ext cx="3727490" cy="708660"/>
          </a:xfrm>
          <a:prstGeom prst="rect">
            <a:avLst/>
          </a:prstGeom>
          <a:noFill/>
          <a:ln/>
        </p:spPr>
        <p:txBody>
          <a:bodyPr wrap="square" lIns="0" tIns="0" rIns="0" bIns="0" rtlCol="0" anchor="t"/>
          <a:lstStyle/>
          <a:p>
            <a:pPr marL="0" indent="0" algn="r" rtl="1">
              <a:lnSpc>
                <a:spcPts val="2750"/>
              </a:lnSpc>
              <a:buNone/>
            </a:pPr>
            <a:r>
              <a:rPr lang="en-US" sz="2800" dirty="0">
                <a:solidFill>
                  <a:srgbClr val="2C2926"/>
                </a:solidFill>
                <a:latin typeface="Bricolage Grotesque Semi Bold" pitchFamily="34" charset="0"/>
                <a:ea typeface="Bricolage Grotesque Semi Bold" pitchFamily="34" charset="-122"/>
                <a:cs typeface="B Nazanin" panose="00000400000000000000" pitchFamily="2" charset="-78"/>
              </a:rPr>
              <a:t>توسعه مواد اصطکاکی سازگار با محیط زیست</a:t>
            </a:r>
            <a:endParaRPr lang="en-US" sz="2800" dirty="0">
              <a:cs typeface="B Nazanin" panose="00000400000000000000" pitchFamily="2" charset="-78"/>
            </a:endParaRPr>
          </a:p>
        </p:txBody>
      </p:sp>
      <p:sp>
        <p:nvSpPr>
          <p:cNvPr id="5" name="Text 3"/>
          <p:cNvSpPr/>
          <p:nvPr/>
        </p:nvSpPr>
        <p:spPr>
          <a:xfrm>
            <a:off x="9874687" y="3902035"/>
            <a:ext cx="3727490" cy="1451610"/>
          </a:xfrm>
          <a:prstGeom prst="rect">
            <a:avLst/>
          </a:prstGeom>
          <a:noFill/>
          <a:ln/>
        </p:spPr>
        <p:txBody>
          <a:bodyPr wrap="square" lIns="0" tIns="0" rIns="0" bIns="0" rtlCol="0" anchor="t"/>
          <a:lstStyle/>
          <a:p>
            <a:pPr marL="0" indent="0" algn="r" rtl="1">
              <a:lnSpc>
                <a:spcPts val="2850"/>
              </a:lnSpc>
              <a:buNone/>
            </a:pPr>
            <a:r>
              <a:rPr lang="en-US" sz="2000" dirty="0">
                <a:solidFill>
                  <a:srgbClr val="2C2926"/>
                </a:solidFill>
                <a:latin typeface="Inter" pitchFamily="34" charset="0"/>
                <a:ea typeface="Inter" pitchFamily="34" charset="-122"/>
                <a:cs typeface="B Nazanin" panose="00000400000000000000" pitchFamily="2" charset="-78"/>
              </a:rPr>
              <a:t>تحقیق و توسعه فرمولاسیون‌های جدید لنت ترمز بدون استفاده از مواد آلاینده و سازگار با استانداردهای زیست محیطی روز دنیا</a:t>
            </a:r>
            <a:endParaRPr lang="en-US" sz="2000" dirty="0">
              <a:cs typeface="B Nazanin" panose="00000400000000000000" pitchFamily="2" charset="-78"/>
            </a:endParaRPr>
          </a:p>
        </p:txBody>
      </p:sp>
      <p:sp>
        <p:nvSpPr>
          <p:cNvPr id="6" name="Shape 4"/>
          <p:cNvSpPr/>
          <p:nvPr/>
        </p:nvSpPr>
        <p:spPr>
          <a:xfrm>
            <a:off x="5217081" y="2822853"/>
            <a:ext cx="4196358" cy="2765227"/>
          </a:xfrm>
          <a:prstGeom prst="roundRect">
            <a:avLst>
              <a:gd name="adj" fmla="val 3445"/>
            </a:avLst>
          </a:prstGeom>
          <a:solidFill>
            <a:srgbClr val="FFFFFF"/>
          </a:solidFill>
          <a:ln w="7620">
            <a:solidFill>
              <a:srgbClr val="F8ECD3"/>
            </a:solidFill>
            <a:prstDash val="solid"/>
          </a:ln>
        </p:spPr>
      </p:sp>
      <p:sp>
        <p:nvSpPr>
          <p:cNvPr id="7" name="Text 5"/>
          <p:cNvSpPr/>
          <p:nvPr/>
        </p:nvSpPr>
        <p:spPr>
          <a:xfrm>
            <a:off x="5534858" y="3057287"/>
            <a:ext cx="3644146" cy="354330"/>
          </a:xfrm>
          <a:prstGeom prst="rect">
            <a:avLst/>
          </a:prstGeom>
          <a:noFill/>
          <a:ln/>
        </p:spPr>
        <p:txBody>
          <a:bodyPr wrap="none" lIns="0" tIns="0" rIns="0" bIns="0" rtlCol="0" anchor="t"/>
          <a:lstStyle/>
          <a:p>
            <a:pPr marL="0" indent="0" algn="r" rtl="1">
              <a:lnSpc>
                <a:spcPts val="2750"/>
              </a:lnSpc>
              <a:buNone/>
            </a:pPr>
            <a:r>
              <a:rPr lang="en-US" sz="2800" dirty="0">
                <a:solidFill>
                  <a:srgbClr val="2C2926"/>
                </a:solidFill>
                <a:latin typeface="Bricolage Grotesque Semi Bold" pitchFamily="34" charset="0"/>
                <a:ea typeface="Bricolage Grotesque Semi Bold" pitchFamily="34" charset="-122"/>
                <a:cs typeface="B Nazanin" panose="00000400000000000000" pitchFamily="2" charset="-78"/>
              </a:rPr>
              <a:t>بهبود عملکرد حرارتی قطعات ترمز</a:t>
            </a:r>
            <a:endParaRPr lang="en-US" sz="2800" dirty="0">
              <a:cs typeface="B Nazanin" panose="00000400000000000000" pitchFamily="2" charset="-78"/>
            </a:endParaRPr>
          </a:p>
        </p:txBody>
      </p:sp>
      <p:sp>
        <p:nvSpPr>
          <p:cNvPr id="8" name="Text 6"/>
          <p:cNvSpPr/>
          <p:nvPr/>
        </p:nvSpPr>
        <p:spPr>
          <a:xfrm>
            <a:off x="5451515" y="3547705"/>
            <a:ext cx="3727490" cy="1088708"/>
          </a:xfrm>
          <a:prstGeom prst="rect">
            <a:avLst/>
          </a:prstGeom>
          <a:noFill/>
          <a:ln/>
        </p:spPr>
        <p:txBody>
          <a:bodyPr wrap="square" lIns="0" tIns="0" rIns="0" bIns="0" rtlCol="0" anchor="t"/>
          <a:lstStyle/>
          <a:p>
            <a:pPr marL="0" indent="0" algn="r" rtl="1">
              <a:lnSpc>
                <a:spcPts val="2850"/>
              </a:lnSpc>
              <a:buNone/>
            </a:pPr>
            <a:r>
              <a:rPr lang="en-US" sz="2000" dirty="0">
                <a:solidFill>
                  <a:srgbClr val="2C2926"/>
                </a:solidFill>
                <a:latin typeface="Inter" pitchFamily="34" charset="0"/>
                <a:ea typeface="Inter" pitchFamily="34" charset="-122"/>
                <a:cs typeface="B Nazanin" panose="00000400000000000000" pitchFamily="2" charset="-78"/>
              </a:rPr>
              <a:t>پژوهش در زمینه افزایش مقاومت حرارتی و کاهش افت کارایی لنت‌ها در دماهای بالا با استفاده از مواد و تکنولوژی‌های نوین</a:t>
            </a:r>
            <a:endParaRPr lang="en-US" sz="2000" dirty="0">
              <a:cs typeface="B Nazanin" panose="00000400000000000000" pitchFamily="2" charset="-78"/>
            </a:endParaRPr>
          </a:p>
        </p:txBody>
      </p:sp>
      <p:sp>
        <p:nvSpPr>
          <p:cNvPr id="9" name="Shape 7"/>
          <p:cNvSpPr/>
          <p:nvPr/>
        </p:nvSpPr>
        <p:spPr>
          <a:xfrm>
            <a:off x="793909" y="2822853"/>
            <a:ext cx="4196358" cy="2765227"/>
          </a:xfrm>
          <a:prstGeom prst="roundRect">
            <a:avLst>
              <a:gd name="adj" fmla="val 3445"/>
            </a:avLst>
          </a:prstGeom>
          <a:solidFill>
            <a:srgbClr val="FFFFFF"/>
          </a:solidFill>
          <a:ln w="7620">
            <a:solidFill>
              <a:srgbClr val="F8ECD3"/>
            </a:solidFill>
            <a:prstDash val="solid"/>
          </a:ln>
        </p:spPr>
      </p:sp>
      <p:sp>
        <p:nvSpPr>
          <p:cNvPr id="10" name="Text 8"/>
          <p:cNvSpPr/>
          <p:nvPr/>
        </p:nvSpPr>
        <p:spPr>
          <a:xfrm>
            <a:off x="1028343" y="3057287"/>
            <a:ext cx="3727490" cy="708660"/>
          </a:xfrm>
          <a:prstGeom prst="rect">
            <a:avLst/>
          </a:prstGeom>
          <a:noFill/>
          <a:ln/>
        </p:spPr>
        <p:txBody>
          <a:bodyPr wrap="square" lIns="0" tIns="0" rIns="0" bIns="0" rtlCol="0" anchor="t"/>
          <a:lstStyle/>
          <a:p>
            <a:pPr marL="0" indent="0" algn="r" rtl="1">
              <a:lnSpc>
                <a:spcPts val="2750"/>
              </a:lnSpc>
              <a:buNone/>
            </a:pPr>
            <a:r>
              <a:rPr lang="en-US" sz="2800" dirty="0">
                <a:solidFill>
                  <a:srgbClr val="2C2926"/>
                </a:solidFill>
                <a:latin typeface="Bricolage Grotesque Semi Bold" pitchFamily="34" charset="0"/>
                <a:ea typeface="Bricolage Grotesque Semi Bold" pitchFamily="34" charset="-122"/>
                <a:cs typeface="B Nazanin" panose="00000400000000000000" pitchFamily="2" charset="-78"/>
              </a:rPr>
              <a:t>طراحی سیستم‌های کنترل کیفیت هوشمند</a:t>
            </a:r>
            <a:endParaRPr lang="en-US" sz="2800" dirty="0">
              <a:cs typeface="B Nazanin" panose="00000400000000000000" pitchFamily="2" charset="-78"/>
            </a:endParaRPr>
          </a:p>
        </p:txBody>
      </p:sp>
      <p:sp>
        <p:nvSpPr>
          <p:cNvPr id="11" name="Text 9"/>
          <p:cNvSpPr/>
          <p:nvPr/>
        </p:nvSpPr>
        <p:spPr>
          <a:xfrm>
            <a:off x="1028343" y="3902035"/>
            <a:ext cx="3727490" cy="1451610"/>
          </a:xfrm>
          <a:prstGeom prst="rect">
            <a:avLst/>
          </a:prstGeom>
          <a:noFill/>
          <a:ln/>
        </p:spPr>
        <p:txBody>
          <a:bodyPr wrap="square" lIns="0" tIns="0" rIns="0" bIns="0" rtlCol="0" anchor="t"/>
          <a:lstStyle/>
          <a:p>
            <a:pPr marL="0" indent="0" algn="r" rtl="1">
              <a:lnSpc>
                <a:spcPts val="2850"/>
              </a:lnSpc>
              <a:buNone/>
            </a:pPr>
            <a:r>
              <a:rPr lang="en-US" sz="2000" dirty="0">
                <a:solidFill>
                  <a:srgbClr val="2C2926"/>
                </a:solidFill>
                <a:latin typeface="Inter" pitchFamily="34" charset="0"/>
                <a:ea typeface="Inter" pitchFamily="34" charset="-122"/>
                <a:cs typeface="B Nazanin" panose="00000400000000000000" pitchFamily="2" charset="-78"/>
              </a:rPr>
              <a:t>توسعه سیستم‌های نظارت و کنترل کیفیت مبتنی بر هوش مصنوعی برای شناسایی خودکار نقص‌های احتمالی در محصولات</a:t>
            </a:r>
            <a:endParaRPr lang="en-US" sz="2000" dirty="0">
              <a:cs typeface="B Nazanin" panose="00000400000000000000" pitchFamily="2" charset="-78"/>
            </a:endParaRPr>
          </a:p>
        </p:txBody>
      </p:sp>
      <p:sp>
        <p:nvSpPr>
          <p:cNvPr id="12" name="Text 10"/>
          <p:cNvSpPr/>
          <p:nvPr/>
        </p:nvSpPr>
        <p:spPr>
          <a:xfrm>
            <a:off x="793790" y="5843230"/>
            <a:ext cx="13042821" cy="725805"/>
          </a:xfrm>
          <a:prstGeom prst="rect">
            <a:avLst/>
          </a:prstGeom>
          <a:noFill/>
          <a:ln/>
        </p:spPr>
        <p:txBody>
          <a:bodyPr wrap="square" lIns="0" tIns="0" rIns="0" bIns="0" rtlCol="0" anchor="t"/>
          <a:lstStyle/>
          <a:p>
            <a:pPr marL="0" indent="0" algn="r" rtl="1">
              <a:lnSpc>
                <a:spcPts val="2850"/>
              </a:lnSpc>
              <a:buNone/>
            </a:pPr>
            <a:r>
              <a:rPr lang="en-US" sz="2000" dirty="0">
                <a:solidFill>
                  <a:srgbClr val="2C2926"/>
                </a:solidFill>
                <a:latin typeface="Inter" pitchFamily="34" charset="0"/>
                <a:ea typeface="Inter" pitchFamily="34" charset="-122"/>
                <a:cs typeface="B Nazanin" panose="00000400000000000000" pitchFamily="2" charset="-78"/>
              </a:rPr>
              <a:t>این پروژه‌های تحقیقاتی با هدف ارتقای کیفیت محصولات، کاهش هزینه‌های تولید و افزایش رضایت مشتریان تعریف شده‌اند. نتایج حاصل از این پژوهش‌ها می‌تواند به توسعه نسل جدیدی از محصولات با کیفیت بالاتر و قیمت رقابتی‌تر منجر شود.</a:t>
            </a:r>
            <a:endParaRPr lang="en-US" sz="2000" dirty="0">
              <a:cs typeface="B Nazanin" panose="00000400000000000000" pitchFamily="2"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53018" y="616863"/>
            <a:ext cx="5892284" cy="700921"/>
          </a:xfrm>
          <a:prstGeom prst="rect">
            <a:avLst/>
          </a:prstGeom>
          <a:noFill/>
          <a:ln/>
        </p:spPr>
        <p:txBody>
          <a:bodyPr wrap="none" lIns="0" tIns="0" rIns="0" bIns="0" rtlCol="0" anchor="t"/>
          <a:lstStyle/>
          <a:p>
            <a:pPr marL="0" indent="0" algn="r" rtl="1">
              <a:lnSpc>
                <a:spcPts val="5500"/>
              </a:lnSpc>
              <a:buNone/>
            </a:pPr>
            <a:r>
              <a:rPr lang="en-US" sz="5400" dirty="0">
                <a:solidFill>
                  <a:srgbClr val="2C2926"/>
                </a:solidFill>
                <a:latin typeface="Bricolage Grotesque Semi Bold" pitchFamily="34" charset="0"/>
                <a:ea typeface="Bricolage Grotesque Semi Bold" pitchFamily="34" charset="-122"/>
                <a:cs typeface="B Nazanin" panose="00000400000000000000" pitchFamily="2" charset="-78"/>
              </a:rPr>
              <a:t>مزایای همکاری برای طرفین</a:t>
            </a:r>
            <a:endParaRPr lang="en-US" sz="5400" dirty="0">
              <a:cs typeface="B Nazanin" panose="00000400000000000000" pitchFamily="2" charset="-78"/>
            </a:endParaRPr>
          </a:p>
        </p:txBody>
      </p:sp>
      <p:sp>
        <p:nvSpPr>
          <p:cNvPr id="3" name="Text 1"/>
          <p:cNvSpPr/>
          <p:nvPr/>
        </p:nvSpPr>
        <p:spPr>
          <a:xfrm>
            <a:off x="9937194" y="2223730"/>
            <a:ext cx="2864763" cy="350401"/>
          </a:xfrm>
          <a:prstGeom prst="rect">
            <a:avLst/>
          </a:prstGeom>
          <a:noFill/>
          <a:ln/>
        </p:spPr>
        <p:txBody>
          <a:bodyPr wrap="none" lIns="0" tIns="0" rIns="0" bIns="0" rtlCol="0" anchor="t"/>
          <a:lstStyle/>
          <a:p>
            <a:pPr marL="0" indent="0" algn="l" rtl="1">
              <a:lnSpc>
                <a:spcPts val="2750"/>
              </a:lnSpc>
              <a:buNone/>
            </a:pPr>
            <a:r>
              <a:rPr lang="en-US" sz="2800" dirty="0">
                <a:solidFill>
                  <a:srgbClr val="2C2926"/>
                </a:solidFill>
                <a:latin typeface="Bricolage Grotesque Semi Bold" pitchFamily="34" charset="0"/>
                <a:ea typeface="Bricolage Grotesque Semi Bold" pitchFamily="34" charset="-122"/>
                <a:cs typeface="B Nazanin" panose="00000400000000000000" pitchFamily="2" charset="-78"/>
              </a:rPr>
              <a:t>دسترسی به دانش فنی روز</a:t>
            </a:r>
            <a:endParaRPr lang="en-US" sz="2800" dirty="0">
              <a:cs typeface="B Nazanin" panose="00000400000000000000" pitchFamily="2" charset="-78"/>
            </a:endParaRPr>
          </a:p>
        </p:txBody>
      </p:sp>
      <p:sp>
        <p:nvSpPr>
          <p:cNvPr id="4" name="Text 2"/>
          <p:cNvSpPr/>
          <p:nvPr/>
        </p:nvSpPr>
        <p:spPr>
          <a:xfrm>
            <a:off x="9937194" y="2708672"/>
            <a:ext cx="3908107" cy="717709"/>
          </a:xfrm>
          <a:prstGeom prst="rect">
            <a:avLst/>
          </a:prstGeom>
          <a:noFill/>
          <a:ln/>
        </p:spPr>
        <p:txBody>
          <a:bodyPr wrap="square" lIns="0" tIns="0" rIns="0" bIns="0" rtlCol="0" anchor="t"/>
          <a:lstStyle/>
          <a:p>
            <a:pPr marL="0" indent="0" algn="l" rtl="1">
              <a:lnSpc>
                <a:spcPts val="2800"/>
              </a:lnSpc>
              <a:buNone/>
            </a:pPr>
            <a:r>
              <a:rPr lang="en-US" sz="2000" dirty="0">
                <a:solidFill>
                  <a:srgbClr val="2C2926"/>
                </a:solidFill>
                <a:latin typeface="Inter" pitchFamily="34" charset="0"/>
                <a:ea typeface="Inter" pitchFamily="34" charset="-122"/>
                <a:cs typeface="B Nazanin" panose="00000400000000000000" pitchFamily="2" charset="-78"/>
              </a:rPr>
              <a:t>بهره‌مندی از آخرین یافته‌های علمی و فناوری‌های نوین</a:t>
            </a:r>
            <a:endParaRPr lang="en-US" sz="2000" dirty="0">
              <a:cs typeface="B Nazanin" panose="00000400000000000000" pitchFamily="2" charset="-78"/>
            </a:endParaRPr>
          </a:p>
        </p:txBody>
      </p:sp>
      <p:pic>
        <p:nvPicPr>
          <p:cNvPr id="5" name="Image 0" descr="preencoded.png"/>
          <p:cNvPicPr>
            <a:picLocks noChangeAspect="1"/>
          </p:cNvPicPr>
          <p:nvPr/>
        </p:nvPicPr>
        <p:blipFill>
          <a:blip r:embed="rId3"/>
          <a:stretch>
            <a:fillRect/>
          </a:stretch>
        </p:blipFill>
        <p:spPr>
          <a:xfrm>
            <a:off x="5029676" y="1766411"/>
            <a:ext cx="4571048" cy="4571048"/>
          </a:xfrm>
          <a:prstGeom prst="rect">
            <a:avLst/>
          </a:prstGeom>
        </p:spPr>
      </p:pic>
      <p:pic>
        <p:nvPicPr>
          <p:cNvPr id="6" name="Image 1" descr="preencoded.png"/>
          <p:cNvPicPr>
            <a:picLocks noChangeAspect="1"/>
          </p:cNvPicPr>
          <p:nvPr/>
        </p:nvPicPr>
        <p:blipFill>
          <a:blip r:embed="rId4"/>
          <a:stretch>
            <a:fillRect/>
          </a:stretch>
        </p:blipFill>
        <p:spPr>
          <a:xfrm>
            <a:off x="8067199" y="2533174"/>
            <a:ext cx="335637" cy="419576"/>
          </a:xfrm>
          <a:prstGeom prst="rect">
            <a:avLst/>
          </a:prstGeom>
        </p:spPr>
      </p:pic>
      <p:sp>
        <p:nvSpPr>
          <p:cNvPr id="7" name="Text 3"/>
          <p:cNvSpPr/>
          <p:nvPr/>
        </p:nvSpPr>
        <p:spPr>
          <a:xfrm>
            <a:off x="1889046" y="2403158"/>
            <a:ext cx="2804160" cy="350401"/>
          </a:xfrm>
          <a:prstGeom prst="rect">
            <a:avLst/>
          </a:prstGeom>
          <a:noFill/>
          <a:ln/>
        </p:spPr>
        <p:txBody>
          <a:bodyPr wrap="none" lIns="0" tIns="0" rIns="0" bIns="0" rtlCol="0" anchor="t"/>
          <a:lstStyle/>
          <a:p>
            <a:pPr marL="0" indent="0" algn="r" rtl="1">
              <a:lnSpc>
                <a:spcPts val="2750"/>
              </a:lnSpc>
              <a:buNone/>
            </a:pPr>
            <a:r>
              <a:rPr lang="en-US" sz="2800" dirty="0">
                <a:solidFill>
                  <a:srgbClr val="2C2926"/>
                </a:solidFill>
                <a:latin typeface="Bricolage Grotesque Semi Bold" pitchFamily="34" charset="0"/>
                <a:ea typeface="Bricolage Grotesque Semi Bold" pitchFamily="34" charset="-122"/>
                <a:cs typeface="B Nazanin" panose="00000400000000000000" pitchFamily="2" charset="-78"/>
              </a:rPr>
              <a:t>افزایش بهره‌وری</a:t>
            </a:r>
            <a:endParaRPr lang="en-US" sz="2800" dirty="0">
              <a:cs typeface="B Nazanin" panose="00000400000000000000" pitchFamily="2" charset="-78"/>
            </a:endParaRPr>
          </a:p>
        </p:txBody>
      </p:sp>
      <p:sp>
        <p:nvSpPr>
          <p:cNvPr id="8" name="Text 4"/>
          <p:cNvSpPr/>
          <p:nvPr/>
        </p:nvSpPr>
        <p:spPr>
          <a:xfrm>
            <a:off x="785098" y="2888099"/>
            <a:ext cx="3908107" cy="358854"/>
          </a:xfrm>
          <a:prstGeom prst="rect">
            <a:avLst/>
          </a:prstGeom>
          <a:noFill/>
          <a:ln/>
        </p:spPr>
        <p:txBody>
          <a:bodyPr wrap="none" lIns="0" tIns="0" rIns="0" bIns="0" rtlCol="0" anchor="t"/>
          <a:lstStyle/>
          <a:p>
            <a:pPr marL="0" indent="0" algn="r" rtl="1">
              <a:lnSpc>
                <a:spcPts val="2800"/>
              </a:lnSpc>
              <a:buNone/>
            </a:pPr>
            <a:r>
              <a:rPr lang="en-US" sz="2000" dirty="0">
                <a:solidFill>
                  <a:srgbClr val="2C2926"/>
                </a:solidFill>
                <a:latin typeface="Inter" pitchFamily="34" charset="0"/>
                <a:ea typeface="Inter" pitchFamily="34" charset="-122"/>
                <a:cs typeface="B Nazanin" panose="00000400000000000000" pitchFamily="2" charset="-78"/>
              </a:rPr>
              <a:t>بهبود فرآیندهای تولید و کاهش هزینه‌ها</a:t>
            </a:r>
            <a:endParaRPr lang="en-US" sz="2000" dirty="0">
              <a:cs typeface="B Nazanin" panose="00000400000000000000" pitchFamily="2" charset="-78"/>
            </a:endParaRPr>
          </a:p>
        </p:txBody>
      </p:sp>
      <p:pic>
        <p:nvPicPr>
          <p:cNvPr id="9" name="Image 2" descr="preencoded.png"/>
          <p:cNvPicPr>
            <a:picLocks noChangeAspect="1"/>
          </p:cNvPicPr>
          <p:nvPr/>
        </p:nvPicPr>
        <p:blipFill>
          <a:blip r:embed="rId5"/>
          <a:stretch>
            <a:fillRect/>
          </a:stretch>
        </p:blipFill>
        <p:spPr>
          <a:xfrm>
            <a:off x="5029676" y="1766411"/>
            <a:ext cx="4571048" cy="4571048"/>
          </a:xfrm>
          <a:prstGeom prst="rect">
            <a:avLst/>
          </a:prstGeom>
        </p:spPr>
      </p:pic>
      <p:pic>
        <p:nvPicPr>
          <p:cNvPr id="10" name="Image 3" descr="preencoded.png"/>
          <p:cNvPicPr>
            <a:picLocks noChangeAspect="1"/>
          </p:cNvPicPr>
          <p:nvPr/>
        </p:nvPicPr>
        <p:blipFill>
          <a:blip r:embed="rId6"/>
          <a:stretch>
            <a:fillRect/>
          </a:stretch>
        </p:blipFill>
        <p:spPr>
          <a:xfrm>
            <a:off x="5838349" y="2922151"/>
            <a:ext cx="335637" cy="419576"/>
          </a:xfrm>
          <a:prstGeom prst="rect">
            <a:avLst/>
          </a:prstGeom>
        </p:spPr>
      </p:pic>
      <p:sp>
        <p:nvSpPr>
          <p:cNvPr id="11" name="Text 5"/>
          <p:cNvSpPr/>
          <p:nvPr/>
        </p:nvSpPr>
        <p:spPr>
          <a:xfrm>
            <a:off x="1889046" y="4856917"/>
            <a:ext cx="2804160" cy="350401"/>
          </a:xfrm>
          <a:prstGeom prst="rect">
            <a:avLst/>
          </a:prstGeom>
          <a:noFill/>
          <a:ln/>
        </p:spPr>
        <p:txBody>
          <a:bodyPr wrap="none" lIns="0" tIns="0" rIns="0" bIns="0" rtlCol="0" anchor="t"/>
          <a:lstStyle/>
          <a:p>
            <a:pPr marL="0" indent="0" algn="r" rtl="1">
              <a:lnSpc>
                <a:spcPts val="2750"/>
              </a:lnSpc>
              <a:buNone/>
            </a:pPr>
            <a:r>
              <a:rPr lang="en-US" sz="2800" dirty="0">
                <a:solidFill>
                  <a:srgbClr val="2C2926"/>
                </a:solidFill>
                <a:latin typeface="Bricolage Grotesque Semi Bold" pitchFamily="34" charset="0"/>
                <a:ea typeface="Bricolage Grotesque Semi Bold" pitchFamily="34" charset="-122"/>
                <a:cs typeface="B Nazanin" panose="00000400000000000000" pitchFamily="2" charset="-78"/>
              </a:rPr>
              <a:t>ارتقای کیفیت محصولات</a:t>
            </a:r>
            <a:endParaRPr lang="en-US" sz="2800" dirty="0">
              <a:cs typeface="B Nazanin" panose="00000400000000000000" pitchFamily="2" charset="-78"/>
            </a:endParaRPr>
          </a:p>
        </p:txBody>
      </p:sp>
      <p:sp>
        <p:nvSpPr>
          <p:cNvPr id="12" name="Text 6"/>
          <p:cNvSpPr/>
          <p:nvPr/>
        </p:nvSpPr>
        <p:spPr>
          <a:xfrm>
            <a:off x="785098" y="5341858"/>
            <a:ext cx="3908107" cy="358854"/>
          </a:xfrm>
          <a:prstGeom prst="rect">
            <a:avLst/>
          </a:prstGeom>
          <a:noFill/>
          <a:ln/>
        </p:spPr>
        <p:txBody>
          <a:bodyPr wrap="none" lIns="0" tIns="0" rIns="0" bIns="0" rtlCol="0" anchor="t"/>
          <a:lstStyle/>
          <a:p>
            <a:pPr marL="0" indent="0" algn="r" rtl="1">
              <a:lnSpc>
                <a:spcPts val="2800"/>
              </a:lnSpc>
              <a:buNone/>
            </a:pPr>
            <a:r>
              <a:rPr lang="en-US" sz="2000" dirty="0">
                <a:solidFill>
                  <a:srgbClr val="2C2926"/>
                </a:solidFill>
                <a:latin typeface="Inter" pitchFamily="34" charset="0"/>
                <a:ea typeface="Inter" pitchFamily="34" charset="-122"/>
                <a:cs typeface="B Nazanin" panose="00000400000000000000" pitchFamily="2" charset="-78"/>
              </a:rPr>
              <a:t>تولید محصولات با کیفیت بالاتر و رقابتی‌تر</a:t>
            </a:r>
            <a:endParaRPr lang="en-US" sz="2000" dirty="0">
              <a:cs typeface="B Nazanin" panose="00000400000000000000" pitchFamily="2" charset="-78"/>
            </a:endParaRPr>
          </a:p>
        </p:txBody>
      </p:sp>
      <p:pic>
        <p:nvPicPr>
          <p:cNvPr id="13" name="Image 4" descr="preencoded.png"/>
          <p:cNvPicPr>
            <a:picLocks noChangeAspect="1"/>
          </p:cNvPicPr>
          <p:nvPr/>
        </p:nvPicPr>
        <p:blipFill>
          <a:blip r:embed="rId7"/>
          <a:stretch>
            <a:fillRect/>
          </a:stretch>
        </p:blipFill>
        <p:spPr>
          <a:xfrm>
            <a:off x="5029676" y="1766411"/>
            <a:ext cx="4571048" cy="4571048"/>
          </a:xfrm>
          <a:prstGeom prst="rect">
            <a:avLst/>
          </a:prstGeom>
        </p:spPr>
      </p:pic>
      <p:pic>
        <p:nvPicPr>
          <p:cNvPr id="14" name="Image 5" descr="preencoded.png"/>
          <p:cNvPicPr>
            <a:picLocks noChangeAspect="1"/>
          </p:cNvPicPr>
          <p:nvPr/>
        </p:nvPicPr>
        <p:blipFill>
          <a:blip r:embed="rId8"/>
          <a:stretch>
            <a:fillRect/>
          </a:stretch>
        </p:blipFill>
        <p:spPr>
          <a:xfrm>
            <a:off x="6227326" y="5151001"/>
            <a:ext cx="335637" cy="419576"/>
          </a:xfrm>
          <a:prstGeom prst="rect">
            <a:avLst/>
          </a:prstGeom>
        </p:spPr>
      </p:pic>
      <p:sp>
        <p:nvSpPr>
          <p:cNvPr id="15" name="Text 7"/>
          <p:cNvSpPr/>
          <p:nvPr/>
        </p:nvSpPr>
        <p:spPr>
          <a:xfrm>
            <a:off x="9937194" y="4677489"/>
            <a:ext cx="2804160" cy="350401"/>
          </a:xfrm>
          <a:prstGeom prst="rect">
            <a:avLst/>
          </a:prstGeom>
          <a:noFill/>
          <a:ln/>
        </p:spPr>
        <p:txBody>
          <a:bodyPr wrap="none" lIns="0" tIns="0" rIns="0" bIns="0" rtlCol="0" anchor="t"/>
          <a:lstStyle/>
          <a:p>
            <a:pPr marL="0" indent="0" algn="l" rtl="1">
              <a:lnSpc>
                <a:spcPts val="2750"/>
              </a:lnSpc>
              <a:buNone/>
            </a:pPr>
            <a:r>
              <a:rPr lang="en-US" sz="2800" dirty="0">
                <a:solidFill>
                  <a:srgbClr val="2C2926"/>
                </a:solidFill>
                <a:latin typeface="Bricolage Grotesque Semi Bold" pitchFamily="34" charset="0"/>
                <a:ea typeface="Bricolage Grotesque Semi Bold" pitchFamily="34" charset="-122"/>
                <a:cs typeface="B Nazanin" panose="00000400000000000000" pitchFamily="2" charset="-78"/>
              </a:rPr>
              <a:t>توسعه بازار</a:t>
            </a:r>
            <a:endParaRPr lang="en-US" sz="2800" dirty="0">
              <a:cs typeface="B Nazanin" panose="00000400000000000000" pitchFamily="2" charset="-78"/>
            </a:endParaRPr>
          </a:p>
        </p:txBody>
      </p:sp>
      <p:sp>
        <p:nvSpPr>
          <p:cNvPr id="16" name="Text 8"/>
          <p:cNvSpPr/>
          <p:nvPr/>
        </p:nvSpPr>
        <p:spPr>
          <a:xfrm>
            <a:off x="9937194" y="5162431"/>
            <a:ext cx="3908107" cy="717709"/>
          </a:xfrm>
          <a:prstGeom prst="rect">
            <a:avLst/>
          </a:prstGeom>
          <a:noFill/>
          <a:ln/>
        </p:spPr>
        <p:txBody>
          <a:bodyPr wrap="square" lIns="0" tIns="0" rIns="0" bIns="0" rtlCol="0" anchor="t"/>
          <a:lstStyle/>
          <a:p>
            <a:pPr marL="0" indent="0" algn="l" rtl="1">
              <a:lnSpc>
                <a:spcPts val="2800"/>
              </a:lnSpc>
              <a:buNone/>
            </a:pPr>
            <a:r>
              <a:rPr lang="en-US" sz="2000" dirty="0">
                <a:solidFill>
                  <a:srgbClr val="2C2926"/>
                </a:solidFill>
                <a:latin typeface="Inter" pitchFamily="34" charset="0"/>
                <a:ea typeface="Inter" pitchFamily="34" charset="-122"/>
                <a:cs typeface="B Nazanin" panose="00000400000000000000" pitchFamily="2" charset="-78"/>
              </a:rPr>
              <a:t>افزایش سهم بازار داخلی و امکان صادرات بیشتر</a:t>
            </a:r>
            <a:endParaRPr lang="en-US" sz="2000" dirty="0">
              <a:cs typeface="B Nazanin" panose="00000400000000000000" pitchFamily="2" charset="-78"/>
            </a:endParaRPr>
          </a:p>
        </p:txBody>
      </p:sp>
      <p:pic>
        <p:nvPicPr>
          <p:cNvPr id="17" name="Image 6" descr="preencoded.png"/>
          <p:cNvPicPr>
            <a:picLocks noChangeAspect="1"/>
          </p:cNvPicPr>
          <p:nvPr/>
        </p:nvPicPr>
        <p:blipFill>
          <a:blip r:embed="rId9"/>
          <a:stretch>
            <a:fillRect/>
          </a:stretch>
        </p:blipFill>
        <p:spPr>
          <a:xfrm>
            <a:off x="5029676" y="1766411"/>
            <a:ext cx="4571048" cy="4571048"/>
          </a:xfrm>
          <a:prstGeom prst="rect">
            <a:avLst/>
          </a:prstGeom>
        </p:spPr>
      </p:pic>
      <p:pic>
        <p:nvPicPr>
          <p:cNvPr id="18" name="Image 7" descr="preencoded.png"/>
          <p:cNvPicPr>
            <a:picLocks noChangeAspect="1"/>
          </p:cNvPicPr>
          <p:nvPr/>
        </p:nvPicPr>
        <p:blipFill>
          <a:blip r:embed="rId10"/>
          <a:stretch>
            <a:fillRect/>
          </a:stretch>
        </p:blipFill>
        <p:spPr>
          <a:xfrm>
            <a:off x="8456176" y="4762024"/>
            <a:ext cx="335637" cy="419576"/>
          </a:xfrm>
          <a:prstGeom prst="rect">
            <a:avLst/>
          </a:prstGeom>
        </p:spPr>
      </p:pic>
      <p:sp>
        <p:nvSpPr>
          <p:cNvPr id="19" name="Text 9"/>
          <p:cNvSpPr/>
          <p:nvPr/>
        </p:nvSpPr>
        <p:spPr>
          <a:xfrm>
            <a:off x="785098" y="6589752"/>
            <a:ext cx="13060204" cy="1076563"/>
          </a:xfrm>
          <a:prstGeom prst="rect">
            <a:avLst/>
          </a:prstGeom>
          <a:noFill/>
          <a:ln/>
        </p:spPr>
        <p:txBody>
          <a:bodyPr wrap="square" lIns="0" tIns="0" rIns="0" bIns="0" rtlCol="0" anchor="t"/>
          <a:lstStyle/>
          <a:p>
            <a:pPr marL="0" indent="0" algn="r" rtl="1">
              <a:lnSpc>
                <a:spcPts val="2800"/>
              </a:lnSpc>
              <a:buNone/>
            </a:pPr>
            <a:r>
              <a:rPr lang="en-US" sz="2000" dirty="0">
                <a:solidFill>
                  <a:srgbClr val="2C2926"/>
                </a:solidFill>
                <a:latin typeface="Inter" pitchFamily="34" charset="0"/>
                <a:ea typeface="Inter" pitchFamily="34" charset="-122"/>
                <a:cs typeface="B Nazanin" panose="00000400000000000000" pitchFamily="2" charset="-78"/>
              </a:rPr>
              <a:t>این همکاری استراتژیک می‌تواند منجر به ایجاد یک مزیت رقابتی پایدار برای هر دو مجموعه شود. شرکت بیلگی سایار با ورود به عرصه صنعت، امکان پیاده‌سازی عملی یافته‌های پژوهشی خود را پیدا می‌کند و کارخانه توتار لنت آذر نیز با بهره‌مندی از دانش فنی روز، می‌تواند جایگاه خود را در بازار تقویت نماید.</a:t>
            </a:r>
            <a:endParaRPr lang="en-US" sz="2000" dirty="0">
              <a:cs typeface="B Nazanin" panose="00000400000000000000" pitchFamily="2"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457367" y="595670"/>
            <a:ext cx="5414963" cy="676870"/>
          </a:xfrm>
          <a:prstGeom prst="rect">
            <a:avLst/>
          </a:prstGeom>
          <a:noFill/>
          <a:ln/>
        </p:spPr>
        <p:txBody>
          <a:bodyPr wrap="none" lIns="0" tIns="0" rIns="0" bIns="0" rtlCol="0" anchor="t"/>
          <a:lstStyle/>
          <a:p>
            <a:pPr marL="0" indent="0" algn="r" rtl="1">
              <a:lnSpc>
                <a:spcPts val="5300"/>
              </a:lnSpc>
              <a:buNone/>
            </a:pPr>
            <a:r>
              <a:rPr lang="en-US" sz="4800" dirty="0">
                <a:solidFill>
                  <a:srgbClr val="2C2926"/>
                </a:solidFill>
                <a:latin typeface="Bricolage Grotesque Semi Bold" pitchFamily="34" charset="0"/>
                <a:ea typeface="Bricolage Grotesque Semi Bold" pitchFamily="34" charset="-122"/>
                <a:cs typeface="B Nazanin" panose="00000400000000000000" pitchFamily="2" charset="-78"/>
              </a:rPr>
              <a:t>چشم‌انداز آینده همکاری</a:t>
            </a:r>
            <a:endParaRPr lang="en-US" sz="4800" dirty="0">
              <a:cs typeface="B Nazanin" panose="00000400000000000000" pitchFamily="2" charset="-78"/>
            </a:endParaRPr>
          </a:p>
        </p:txBody>
      </p:sp>
      <p:sp>
        <p:nvSpPr>
          <p:cNvPr id="3" name="Shape 1"/>
          <p:cNvSpPr/>
          <p:nvPr/>
        </p:nvSpPr>
        <p:spPr>
          <a:xfrm>
            <a:off x="758071" y="3733205"/>
            <a:ext cx="13114258" cy="30480"/>
          </a:xfrm>
          <a:prstGeom prst="roundRect">
            <a:avLst>
              <a:gd name="adj" fmla="val 298464"/>
            </a:avLst>
          </a:prstGeom>
          <a:solidFill>
            <a:srgbClr val="F8ECD3"/>
          </a:solidFill>
          <a:ln/>
        </p:spPr>
      </p:sp>
      <p:sp>
        <p:nvSpPr>
          <p:cNvPr id="4" name="Shape 2"/>
          <p:cNvSpPr/>
          <p:nvPr/>
        </p:nvSpPr>
        <p:spPr>
          <a:xfrm>
            <a:off x="11315581" y="3083540"/>
            <a:ext cx="30480" cy="649724"/>
          </a:xfrm>
          <a:prstGeom prst="roundRect">
            <a:avLst>
              <a:gd name="adj" fmla="val 298464"/>
            </a:avLst>
          </a:prstGeom>
          <a:solidFill>
            <a:srgbClr val="F8ECD3"/>
          </a:solidFill>
          <a:ln/>
        </p:spPr>
      </p:sp>
      <p:sp>
        <p:nvSpPr>
          <p:cNvPr id="5" name="Shape 3"/>
          <p:cNvSpPr/>
          <p:nvPr/>
        </p:nvSpPr>
        <p:spPr>
          <a:xfrm>
            <a:off x="11087100" y="3489543"/>
            <a:ext cx="487323" cy="487323"/>
          </a:xfrm>
          <a:prstGeom prst="roundRect">
            <a:avLst>
              <a:gd name="adj" fmla="val 18668"/>
            </a:avLst>
          </a:prstGeom>
          <a:solidFill>
            <a:srgbClr val="FFFFFF"/>
          </a:solidFill>
          <a:ln w="7620">
            <a:solidFill>
              <a:srgbClr val="F8ECD3"/>
            </a:solidFill>
            <a:prstDash val="solid"/>
          </a:ln>
        </p:spPr>
      </p:sp>
      <p:sp>
        <p:nvSpPr>
          <p:cNvPr id="6" name="Text 4"/>
          <p:cNvSpPr/>
          <p:nvPr/>
        </p:nvSpPr>
        <p:spPr>
          <a:xfrm>
            <a:off x="11168301" y="3530084"/>
            <a:ext cx="324803" cy="406122"/>
          </a:xfrm>
          <a:prstGeom prst="rect">
            <a:avLst/>
          </a:prstGeom>
          <a:noFill/>
          <a:ln/>
        </p:spPr>
        <p:txBody>
          <a:bodyPr wrap="none" lIns="0" tIns="0" rIns="0" bIns="0" rtlCol="0" anchor="t"/>
          <a:lstStyle/>
          <a:p>
            <a:pPr marL="0" indent="0" algn="ctr" rtl="1">
              <a:lnSpc>
                <a:spcPts val="2550"/>
              </a:lnSpc>
              <a:buNone/>
            </a:pPr>
            <a:r>
              <a:rPr lang="en-US" sz="3200" dirty="0">
                <a:solidFill>
                  <a:srgbClr val="2C2926"/>
                </a:solidFill>
                <a:latin typeface="Bricolage Grotesque Semi Bold" pitchFamily="34" charset="0"/>
                <a:ea typeface="Bricolage Grotesque Semi Bold" pitchFamily="34" charset="-122"/>
                <a:cs typeface="B Nazanin" panose="00000400000000000000" pitchFamily="2" charset="-78"/>
              </a:rPr>
              <a:t>1</a:t>
            </a:r>
            <a:endParaRPr lang="en-US" sz="3200" dirty="0">
              <a:cs typeface="B Nazanin" panose="00000400000000000000" pitchFamily="2" charset="-78"/>
            </a:endParaRPr>
          </a:p>
        </p:txBody>
      </p:sp>
      <p:sp>
        <p:nvSpPr>
          <p:cNvPr id="7" name="Text 5"/>
          <p:cNvSpPr/>
          <p:nvPr/>
        </p:nvSpPr>
        <p:spPr>
          <a:xfrm>
            <a:off x="9976961" y="1705689"/>
            <a:ext cx="2707481" cy="338376"/>
          </a:xfrm>
          <a:prstGeom prst="rect">
            <a:avLst/>
          </a:prstGeom>
          <a:noFill/>
          <a:ln/>
        </p:spPr>
        <p:txBody>
          <a:bodyPr wrap="none" lIns="0" tIns="0" rIns="0" bIns="0" rtlCol="0" anchor="t"/>
          <a:lstStyle/>
          <a:p>
            <a:pPr marL="0" indent="0" algn="ctr" rtl="1">
              <a:lnSpc>
                <a:spcPts val="2650"/>
              </a:lnSpc>
              <a:buNone/>
            </a:pPr>
            <a:r>
              <a:rPr lang="en-US" sz="2800" dirty="0">
                <a:solidFill>
                  <a:srgbClr val="2C2926"/>
                </a:solidFill>
                <a:latin typeface="Bricolage Grotesque Semi Bold" pitchFamily="34" charset="0"/>
                <a:ea typeface="Bricolage Grotesque Semi Bold" pitchFamily="34" charset="-122"/>
                <a:cs typeface="B Nazanin" panose="00000400000000000000" pitchFamily="2" charset="-78"/>
              </a:rPr>
              <a:t>فاز اول: ۱۴۰۲-۱۴۰۳</a:t>
            </a:r>
            <a:endParaRPr lang="en-US" sz="2800" dirty="0">
              <a:cs typeface="B Nazanin" panose="00000400000000000000" pitchFamily="2" charset="-78"/>
            </a:endParaRPr>
          </a:p>
        </p:txBody>
      </p:sp>
      <p:sp>
        <p:nvSpPr>
          <p:cNvPr id="8" name="Text 6"/>
          <p:cNvSpPr/>
          <p:nvPr/>
        </p:nvSpPr>
        <p:spPr>
          <a:xfrm>
            <a:off x="9005649" y="2173962"/>
            <a:ext cx="4650105" cy="692944"/>
          </a:xfrm>
          <a:prstGeom prst="rect">
            <a:avLst/>
          </a:prstGeom>
          <a:noFill/>
          <a:ln/>
        </p:spPr>
        <p:txBody>
          <a:bodyPr wrap="square" lIns="0" tIns="0" rIns="0" bIns="0" rtlCol="0" anchor="t"/>
          <a:lstStyle/>
          <a:p>
            <a:pPr marL="0" indent="0" algn="ctr" rtl="1">
              <a:lnSpc>
                <a:spcPts val="2700"/>
              </a:lnSpc>
              <a:buNone/>
            </a:pPr>
            <a:r>
              <a:rPr lang="en-US" sz="2000" dirty="0">
                <a:solidFill>
                  <a:srgbClr val="2C2926"/>
                </a:solidFill>
                <a:latin typeface="Inter" pitchFamily="34" charset="0"/>
                <a:ea typeface="Inter" pitchFamily="34" charset="-122"/>
                <a:cs typeface="B Nazanin" panose="00000400000000000000" pitchFamily="2" charset="-78"/>
              </a:rPr>
              <a:t>برگزاری دوره‌های آموزشی و شروع پروژه‌های تحقیقاتی مشترک</a:t>
            </a:r>
            <a:endParaRPr lang="en-US" sz="2000" dirty="0">
              <a:cs typeface="B Nazanin" panose="00000400000000000000" pitchFamily="2" charset="-78"/>
            </a:endParaRPr>
          </a:p>
        </p:txBody>
      </p:sp>
      <p:sp>
        <p:nvSpPr>
          <p:cNvPr id="9" name="Shape 7"/>
          <p:cNvSpPr/>
          <p:nvPr/>
        </p:nvSpPr>
        <p:spPr>
          <a:xfrm>
            <a:off x="8638580" y="3733145"/>
            <a:ext cx="30480" cy="649724"/>
          </a:xfrm>
          <a:prstGeom prst="roundRect">
            <a:avLst>
              <a:gd name="adj" fmla="val 298464"/>
            </a:avLst>
          </a:prstGeom>
          <a:solidFill>
            <a:srgbClr val="F8ECD3"/>
          </a:solidFill>
          <a:ln/>
        </p:spPr>
      </p:sp>
      <p:sp>
        <p:nvSpPr>
          <p:cNvPr id="10" name="Shape 8"/>
          <p:cNvSpPr/>
          <p:nvPr/>
        </p:nvSpPr>
        <p:spPr>
          <a:xfrm>
            <a:off x="8410099" y="3489543"/>
            <a:ext cx="487323" cy="487323"/>
          </a:xfrm>
          <a:prstGeom prst="roundRect">
            <a:avLst>
              <a:gd name="adj" fmla="val 18668"/>
            </a:avLst>
          </a:prstGeom>
          <a:solidFill>
            <a:srgbClr val="FFFFFF"/>
          </a:solidFill>
          <a:ln w="7620">
            <a:solidFill>
              <a:srgbClr val="F8ECD3"/>
            </a:solidFill>
            <a:prstDash val="solid"/>
          </a:ln>
        </p:spPr>
      </p:sp>
      <p:sp>
        <p:nvSpPr>
          <p:cNvPr id="11" name="Text 9"/>
          <p:cNvSpPr/>
          <p:nvPr/>
        </p:nvSpPr>
        <p:spPr>
          <a:xfrm>
            <a:off x="8491299" y="3530084"/>
            <a:ext cx="324803" cy="406122"/>
          </a:xfrm>
          <a:prstGeom prst="rect">
            <a:avLst/>
          </a:prstGeom>
          <a:noFill/>
          <a:ln/>
        </p:spPr>
        <p:txBody>
          <a:bodyPr wrap="none" lIns="0" tIns="0" rIns="0" bIns="0" rtlCol="0" anchor="t"/>
          <a:lstStyle/>
          <a:p>
            <a:pPr marL="0" indent="0" algn="ctr" rtl="1">
              <a:lnSpc>
                <a:spcPts val="2550"/>
              </a:lnSpc>
              <a:buNone/>
            </a:pPr>
            <a:r>
              <a:rPr lang="en-US" sz="3200" dirty="0">
                <a:solidFill>
                  <a:srgbClr val="2C2926"/>
                </a:solidFill>
                <a:latin typeface="Bricolage Grotesque Semi Bold" pitchFamily="34" charset="0"/>
                <a:ea typeface="Bricolage Grotesque Semi Bold" pitchFamily="34" charset="-122"/>
                <a:cs typeface="B Nazanin" panose="00000400000000000000" pitchFamily="2" charset="-78"/>
              </a:rPr>
              <a:t>2</a:t>
            </a:r>
            <a:endParaRPr lang="en-US" sz="3200" dirty="0">
              <a:cs typeface="B Nazanin" panose="00000400000000000000" pitchFamily="2" charset="-78"/>
            </a:endParaRPr>
          </a:p>
        </p:txBody>
      </p:sp>
      <p:sp>
        <p:nvSpPr>
          <p:cNvPr id="12" name="Text 10"/>
          <p:cNvSpPr/>
          <p:nvPr/>
        </p:nvSpPr>
        <p:spPr>
          <a:xfrm>
            <a:off x="7299960" y="4599503"/>
            <a:ext cx="2707481" cy="338376"/>
          </a:xfrm>
          <a:prstGeom prst="rect">
            <a:avLst/>
          </a:prstGeom>
          <a:noFill/>
          <a:ln/>
        </p:spPr>
        <p:txBody>
          <a:bodyPr wrap="none" lIns="0" tIns="0" rIns="0" bIns="0" rtlCol="0" anchor="t"/>
          <a:lstStyle/>
          <a:p>
            <a:pPr marL="0" indent="0" algn="ctr" rtl="1">
              <a:lnSpc>
                <a:spcPts val="2650"/>
              </a:lnSpc>
              <a:buNone/>
            </a:pPr>
            <a:r>
              <a:rPr lang="en-US" sz="2800" dirty="0">
                <a:solidFill>
                  <a:srgbClr val="2C2926"/>
                </a:solidFill>
                <a:latin typeface="Bricolage Grotesque Semi Bold" pitchFamily="34" charset="0"/>
                <a:ea typeface="Bricolage Grotesque Semi Bold" pitchFamily="34" charset="-122"/>
                <a:cs typeface="B Nazanin" panose="00000400000000000000" pitchFamily="2" charset="-78"/>
              </a:rPr>
              <a:t>فاز دوم: ۱۴۰۳-۱۴۰۴</a:t>
            </a:r>
            <a:endParaRPr lang="en-US" sz="2800" dirty="0">
              <a:cs typeface="B Nazanin" panose="00000400000000000000" pitchFamily="2" charset="-78"/>
            </a:endParaRPr>
          </a:p>
        </p:txBody>
      </p:sp>
      <p:sp>
        <p:nvSpPr>
          <p:cNvPr id="13" name="Text 11"/>
          <p:cNvSpPr/>
          <p:nvPr/>
        </p:nvSpPr>
        <p:spPr>
          <a:xfrm>
            <a:off x="6328648" y="5067776"/>
            <a:ext cx="4650105" cy="346472"/>
          </a:xfrm>
          <a:prstGeom prst="rect">
            <a:avLst/>
          </a:prstGeom>
          <a:noFill/>
          <a:ln/>
        </p:spPr>
        <p:txBody>
          <a:bodyPr wrap="none" lIns="0" tIns="0" rIns="0" bIns="0" rtlCol="0" anchor="t"/>
          <a:lstStyle/>
          <a:p>
            <a:pPr marL="0" indent="0" algn="ctr" rtl="1">
              <a:lnSpc>
                <a:spcPts val="2700"/>
              </a:lnSpc>
              <a:buNone/>
            </a:pPr>
            <a:r>
              <a:rPr lang="en-US" sz="2000" dirty="0">
                <a:solidFill>
                  <a:srgbClr val="2C2926"/>
                </a:solidFill>
                <a:latin typeface="Inter" pitchFamily="34" charset="0"/>
                <a:ea typeface="Inter" pitchFamily="34" charset="-122"/>
                <a:cs typeface="B Nazanin" panose="00000400000000000000" pitchFamily="2" charset="-78"/>
              </a:rPr>
              <a:t>پیاده‌سازی نتایج پژوهش‌ها و بهینه‌سازی خطوط تولید</a:t>
            </a:r>
            <a:endParaRPr lang="en-US" sz="2000" dirty="0">
              <a:cs typeface="B Nazanin" panose="00000400000000000000" pitchFamily="2" charset="-78"/>
            </a:endParaRPr>
          </a:p>
        </p:txBody>
      </p:sp>
      <p:sp>
        <p:nvSpPr>
          <p:cNvPr id="14" name="Shape 12"/>
          <p:cNvSpPr/>
          <p:nvPr/>
        </p:nvSpPr>
        <p:spPr>
          <a:xfrm>
            <a:off x="5961578" y="3083540"/>
            <a:ext cx="30480" cy="649724"/>
          </a:xfrm>
          <a:prstGeom prst="roundRect">
            <a:avLst>
              <a:gd name="adj" fmla="val 298464"/>
            </a:avLst>
          </a:prstGeom>
          <a:solidFill>
            <a:srgbClr val="F8ECD3"/>
          </a:solidFill>
          <a:ln/>
        </p:spPr>
      </p:sp>
      <p:sp>
        <p:nvSpPr>
          <p:cNvPr id="15" name="Shape 13"/>
          <p:cNvSpPr/>
          <p:nvPr/>
        </p:nvSpPr>
        <p:spPr>
          <a:xfrm>
            <a:off x="5733098" y="3489543"/>
            <a:ext cx="487323" cy="487323"/>
          </a:xfrm>
          <a:prstGeom prst="roundRect">
            <a:avLst>
              <a:gd name="adj" fmla="val 18668"/>
            </a:avLst>
          </a:prstGeom>
          <a:solidFill>
            <a:srgbClr val="FFFFFF"/>
          </a:solidFill>
          <a:ln w="7620">
            <a:solidFill>
              <a:srgbClr val="F8ECD3"/>
            </a:solidFill>
            <a:prstDash val="solid"/>
          </a:ln>
        </p:spPr>
      </p:sp>
      <p:sp>
        <p:nvSpPr>
          <p:cNvPr id="16" name="Text 14"/>
          <p:cNvSpPr/>
          <p:nvPr/>
        </p:nvSpPr>
        <p:spPr>
          <a:xfrm>
            <a:off x="5814298" y="3530084"/>
            <a:ext cx="324803" cy="406122"/>
          </a:xfrm>
          <a:prstGeom prst="rect">
            <a:avLst/>
          </a:prstGeom>
          <a:noFill/>
          <a:ln/>
        </p:spPr>
        <p:txBody>
          <a:bodyPr wrap="none" lIns="0" tIns="0" rIns="0" bIns="0" rtlCol="0" anchor="t"/>
          <a:lstStyle/>
          <a:p>
            <a:pPr marL="0" indent="0" algn="ctr" rtl="1">
              <a:lnSpc>
                <a:spcPts val="2550"/>
              </a:lnSpc>
              <a:buNone/>
            </a:pPr>
            <a:r>
              <a:rPr lang="en-US" sz="3200" dirty="0">
                <a:solidFill>
                  <a:srgbClr val="2C2926"/>
                </a:solidFill>
                <a:latin typeface="Bricolage Grotesque Semi Bold" pitchFamily="34" charset="0"/>
                <a:ea typeface="Bricolage Grotesque Semi Bold" pitchFamily="34" charset="-122"/>
                <a:cs typeface="B Nazanin" panose="00000400000000000000" pitchFamily="2" charset="-78"/>
              </a:rPr>
              <a:t>3</a:t>
            </a:r>
            <a:endParaRPr lang="en-US" sz="3200" dirty="0">
              <a:cs typeface="B Nazanin" panose="00000400000000000000" pitchFamily="2" charset="-78"/>
            </a:endParaRPr>
          </a:p>
        </p:txBody>
      </p:sp>
      <p:sp>
        <p:nvSpPr>
          <p:cNvPr id="17" name="Text 15"/>
          <p:cNvSpPr/>
          <p:nvPr/>
        </p:nvSpPr>
        <p:spPr>
          <a:xfrm>
            <a:off x="4622959" y="2052161"/>
            <a:ext cx="2707481" cy="338376"/>
          </a:xfrm>
          <a:prstGeom prst="rect">
            <a:avLst/>
          </a:prstGeom>
          <a:noFill/>
          <a:ln/>
        </p:spPr>
        <p:txBody>
          <a:bodyPr wrap="none" lIns="0" tIns="0" rIns="0" bIns="0" rtlCol="0" anchor="t"/>
          <a:lstStyle/>
          <a:p>
            <a:pPr marL="0" indent="0" algn="ctr" rtl="1">
              <a:lnSpc>
                <a:spcPts val="2650"/>
              </a:lnSpc>
              <a:buNone/>
            </a:pPr>
            <a:r>
              <a:rPr lang="en-US" sz="2800" dirty="0">
                <a:solidFill>
                  <a:srgbClr val="2C2926"/>
                </a:solidFill>
                <a:latin typeface="Bricolage Grotesque Semi Bold" pitchFamily="34" charset="0"/>
                <a:ea typeface="Bricolage Grotesque Semi Bold" pitchFamily="34" charset="-122"/>
                <a:cs typeface="B Nazanin" panose="00000400000000000000" pitchFamily="2" charset="-78"/>
              </a:rPr>
              <a:t>فاز سوم: ۱۴۰۴-۱۴۰۵</a:t>
            </a:r>
            <a:endParaRPr lang="en-US" sz="2800" dirty="0">
              <a:cs typeface="B Nazanin" panose="00000400000000000000" pitchFamily="2" charset="-78"/>
            </a:endParaRPr>
          </a:p>
        </p:txBody>
      </p:sp>
      <p:sp>
        <p:nvSpPr>
          <p:cNvPr id="18" name="Text 16"/>
          <p:cNvSpPr/>
          <p:nvPr/>
        </p:nvSpPr>
        <p:spPr>
          <a:xfrm>
            <a:off x="3651647" y="2520434"/>
            <a:ext cx="4650105" cy="346472"/>
          </a:xfrm>
          <a:prstGeom prst="rect">
            <a:avLst/>
          </a:prstGeom>
          <a:noFill/>
          <a:ln/>
        </p:spPr>
        <p:txBody>
          <a:bodyPr wrap="none" lIns="0" tIns="0" rIns="0" bIns="0" rtlCol="0" anchor="t"/>
          <a:lstStyle/>
          <a:p>
            <a:pPr marL="0" indent="0" algn="ctr" rtl="1">
              <a:lnSpc>
                <a:spcPts val="2700"/>
              </a:lnSpc>
              <a:buNone/>
            </a:pPr>
            <a:r>
              <a:rPr lang="en-US" sz="2000" dirty="0">
                <a:solidFill>
                  <a:srgbClr val="2C2926"/>
                </a:solidFill>
                <a:latin typeface="Inter" pitchFamily="34" charset="0"/>
                <a:ea typeface="Inter" pitchFamily="34" charset="-122"/>
                <a:cs typeface="B Nazanin" panose="00000400000000000000" pitchFamily="2" charset="-78"/>
              </a:rPr>
              <a:t>توسعه محصولات جدید و گسترش بازارهای هدف</a:t>
            </a:r>
            <a:endParaRPr lang="en-US" sz="2000" dirty="0">
              <a:cs typeface="B Nazanin" panose="00000400000000000000" pitchFamily="2" charset="-78"/>
            </a:endParaRPr>
          </a:p>
        </p:txBody>
      </p:sp>
      <p:sp>
        <p:nvSpPr>
          <p:cNvPr id="19" name="Shape 17"/>
          <p:cNvSpPr/>
          <p:nvPr/>
        </p:nvSpPr>
        <p:spPr>
          <a:xfrm>
            <a:off x="3284577" y="3733145"/>
            <a:ext cx="30480" cy="649724"/>
          </a:xfrm>
          <a:prstGeom prst="roundRect">
            <a:avLst>
              <a:gd name="adj" fmla="val 298464"/>
            </a:avLst>
          </a:prstGeom>
          <a:solidFill>
            <a:srgbClr val="F8ECD3"/>
          </a:solidFill>
          <a:ln/>
        </p:spPr>
      </p:sp>
      <p:sp>
        <p:nvSpPr>
          <p:cNvPr id="20" name="Shape 18"/>
          <p:cNvSpPr/>
          <p:nvPr/>
        </p:nvSpPr>
        <p:spPr>
          <a:xfrm>
            <a:off x="3056096" y="3489543"/>
            <a:ext cx="487323" cy="487323"/>
          </a:xfrm>
          <a:prstGeom prst="roundRect">
            <a:avLst>
              <a:gd name="adj" fmla="val 18668"/>
            </a:avLst>
          </a:prstGeom>
          <a:solidFill>
            <a:srgbClr val="FFFFFF"/>
          </a:solidFill>
          <a:ln w="7620">
            <a:solidFill>
              <a:srgbClr val="F8ECD3"/>
            </a:solidFill>
            <a:prstDash val="solid"/>
          </a:ln>
        </p:spPr>
      </p:sp>
      <p:sp>
        <p:nvSpPr>
          <p:cNvPr id="21" name="Text 19"/>
          <p:cNvSpPr/>
          <p:nvPr/>
        </p:nvSpPr>
        <p:spPr>
          <a:xfrm>
            <a:off x="3137297" y="3530084"/>
            <a:ext cx="324803" cy="406122"/>
          </a:xfrm>
          <a:prstGeom prst="rect">
            <a:avLst/>
          </a:prstGeom>
          <a:noFill/>
          <a:ln/>
        </p:spPr>
        <p:txBody>
          <a:bodyPr wrap="none" lIns="0" tIns="0" rIns="0" bIns="0" rtlCol="0" anchor="t"/>
          <a:lstStyle/>
          <a:p>
            <a:pPr marL="0" indent="0" algn="ctr" rtl="1">
              <a:lnSpc>
                <a:spcPts val="2550"/>
              </a:lnSpc>
              <a:buNone/>
            </a:pPr>
            <a:r>
              <a:rPr lang="en-US" sz="3200" dirty="0">
                <a:solidFill>
                  <a:srgbClr val="2C2926"/>
                </a:solidFill>
                <a:latin typeface="Bricolage Grotesque Semi Bold" pitchFamily="34" charset="0"/>
                <a:ea typeface="Bricolage Grotesque Semi Bold" pitchFamily="34" charset="-122"/>
                <a:cs typeface="B Nazanin" panose="00000400000000000000" pitchFamily="2" charset="-78"/>
              </a:rPr>
              <a:t>4</a:t>
            </a:r>
            <a:endParaRPr lang="en-US" sz="3200" dirty="0">
              <a:cs typeface="B Nazanin" panose="00000400000000000000" pitchFamily="2" charset="-78"/>
            </a:endParaRPr>
          </a:p>
        </p:txBody>
      </p:sp>
      <p:sp>
        <p:nvSpPr>
          <p:cNvPr id="22" name="Text 20"/>
          <p:cNvSpPr/>
          <p:nvPr/>
        </p:nvSpPr>
        <p:spPr>
          <a:xfrm>
            <a:off x="1945957" y="4599503"/>
            <a:ext cx="2707481" cy="338376"/>
          </a:xfrm>
          <a:prstGeom prst="rect">
            <a:avLst/>
          </a:prstGeom>
          <a:noFill/>
          <a:ln/>
        </p:spPr>
        <p:txBody>
          <a:bodyPr wrap="none" lIns="0" tIns="0" rIns="0" bIns="0" rtlCol="0" anchor="t"/>
          <a:lstStyle/>
          <a:p>
            <a:pPr marL="0" indent="0" algn="ctr" rtl="1">
              <a:lnSpc>
                <a:spcPts val="2650"/>
              </a:lnSpc>
              <a:buNone/>
            </a:pPr>
            <a:r>
              <a:rPr lang="en-US" sz="2800" dirty="0">
                <a:solidFill>
                  <a:srgbClr val="2C2926"/>
                </a:solidFill>
                <a:latin typeface="Bricolage Grotesque Semi Bold" pitchFamily="34" charset="0"/>
                <a:ea typeface="Bricolage Grotesque Semi Bold" pitchFamily="34" charset="-122"/>
                <a:cs typeface="B Nazanin" panose="00000400000000000000" pitchFamily="2" charset="-78"/>
              </a:rPr>
              <a:t>فاز چهارم: ۱۴۰۵ به بعد</a:t>
            </a:r>
            <a:endParaRPr lang="en-US" sz="2800" dirty="0">
              <a:cs typeface="B Nazanin" panose="00000400000000000000" pitchFamily="2" charset="-78"/>
            </a:endParaRPr>
          </a:p>
        </p:txBody>
      </p:sp>
      <p:sp>
        <p:nvSpPr>
          <p:cNvPr id="23" name="Text 21"/>
          <p:cNvSpPr/>
          <p:nvPr/>
        </p:nvSpPr>
        <p:spPr>
          <a:xfrm>
            <a:off x="974646" y="5067776"/>
            <a:ext cx="4650105" cy="692944"/>
          </a:xfrm>
          <a:prstGeom prst="rect">
            <a:avLst/>
          </a:prstGeom>
          <a:noFill/>
          <a:ln/>
        </p:spPr>
        <p:txBody>
          <a:bodyPr wrap="square" lIns="0" tIns="0" rIns="0" bIns="0" rtlCol="0" anchor="t"/>
          <a:lstStyle/>
          <a:p>
            <a:pPr marL="0" indent="0" algn="ctr" rtl="1">
              <a:lnSpc>
                <a:spcPts val="2700"/>
              </a:lnSpc>
              <a:buNone/>
            </a:pPr>
            <a:r>
              <a:rPr lang="en-US" sz="2000" dirty="0">
                <a:solidFill>
                  <a:srgbClr val="2C2926"/>
                </a:solidFill>
                <a:latin typeface="Inter" pitchFamily="34" charset="0"/>
                <a:ea typeface="Inter" pitchFamily="34" charset="-122"/>
                <a:cs typeface="B Nazanin" panose="00000400000000000000" pitchFamily="2" charset="-78"/>
              </a:rPr>
              <a:t>ایجاد مرکز تحقیق و توسعه مشترک و توسعه همکاری‌های بین‌المللی</a:t>
            </a:r>
            <a:endParaRPr lang="en-US" sz="2000" dirty="0">
              <a:cs typeface="B Nazanin" panose="00000400000000000000" pitchFamily="2" charset="-78"/>
            </a:endParaRPr>
          </a:p>
        </p:txBody>
      </p:sp>
      <p:sp>
        <p:nvSpPr>
          <p:cNvPr id="24" name="Text 22"/>
          <p:cNvSpPr/>
          <p:nvPr/>
        </p:nvSpPr>
        <p:spPr>
          <a:xfrm>
            <a:off x="758071" y="6004322"/>
            <a:ext cx="13114258" cy="692944"/>
          </a:xfrm>
          <a:prstGeom prst="rect">
            <a:avLst/>
          </a:prstGeom>
          <a:noFill/>
          <a:ln/>
        </p:spPr>
        <p:txBody>
          <a:bodyPr wrap="square" lIns="0" tIns="0" rIns="0" bIns="0" rtlCol="0" anchor="t"/>
          <a:lstStyle/>
          <a:p>
            <a:pPr marL="0" indent="0" algn="r" rtl="1">
              <a:lnSpc>
                <a:spcPts val="2700"/>
              </a:lnSpc>
              <a:buNone/>
            </a:pPr>
            <a:r>
              <a:rPr lang="en-US" sz="2000" dirty="0">
                <a:solidFill>
                  <a:srgbClr val="2C2926"/>
                </a:solidFill>
                <a:latin typeface="Inter" pitchFamily="34" charset="0"/>
                <a:ea typeface="Inter" pitchFamily="34" charset="-122"/>
                <a:cs typeface="B Nazanin" panose="00000400000000000000" pitchFamily="2" charset="-78"/>
              </a:rPr>
              <a:t>انتظار می‌رود این همکاری در بلندمدت به ایجاد یک قطب علمی-صنعتی در زمینه تولید قطعات خودرو منجر شود. با پیشرفت این همکاری، امکان جذب شرکای جدید و گسترش دامنه فعالیت‌ها به سایر حوزه‌های صنعت خودرو نیز وجود خواهد داشت.</a:t>
            </a:r>
            <a:endParaRPr lang="en-US" sz="2000" dirty="0">
              <a:cs typeface="B Nazanin" panose="00000400000000000000" pitchFamily="2" charset="-78"/>
            </a:endParaRPr>
          </a:p>
        </p:txBody>
      </p:sp>
      <p:sp>
        <p:nvSpPr>
          <p:cNvPr id="25" name="Text 23"/>
          <p:cNvSpPr/>
          <p:nvPr/>
        </p:nvSpPr>
        <p:spPr>
          <a:xfrm>
            <a:off x="758071" y="6940868"/>
            <a:ext cx="13114258" cy="692944"/>
          </a:xfrm>
          <a:prstGeom prst="rect">
            <a:avLst/>
          </a:prstGeom>
          <a:noFill/>
          <a:ln/>
        </p:spPr>
        <p:txBody>
          <a:bodyPr wrap="square" lIns="0" tIns="0" rIns="0" bIns="0" rtlCol="0" anchor="t"/>
          <a:lstStyle/>
          <a:p>
            <a:pPr marL="0" indent="0" algn="r" rtl="1">
              <a:lnSpc>
                <a:spcPts val="2700"/>
              </a:lnSpc>
              <a:buNone/>
            </a:pPr>
            <a:r>
              <a:rPr lang="en-US" sz="2000" dirty="0">
                <a:solidFill>
                  <a:srgbClr val="2C2926"/>
                </a:solidFill>
                <a:latin typeface="Inter" pitchFamily="34" charset="0"/>
                <a:ea typeface="Inter" pitchFamily="34" charset="-122"/>
                <a:cs typeface="B Nazanin" panose="00000400000000000000" pitchFamily="2" charset="-78"/>
              </a:rPr>
              <a:t>این همکاری می‌تواند الگویی موفق از ارتباط مؤثر میان بخش‌های پژوهشی و صنعتی کشور باشد و به عنوان نمونه‌ای از همکاری‌های برد-برد در اقتصاد دانش‌بنیان مطرح شود.</a:t>
            </a:r>
            <a:endParaRPr lang="en-US" sz="2000" dirty="0">
              <a:cs typeface="B Nazanin" panose="00000400000000000000" pitchFamily="2" charset="-78"/>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775</Words>
  <Application>Microsoft Office PowerPoint</Application>
  <PresentationFormat>Custom</PresentationFormat>
  <Paragraphs>80</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B Nazanin</vt:lpstr>
      <vt:lpstr>Inter</vt:lpstr>
      <vt:lpstr>Arial</vt:lpstr>
      <vt:lpstr>Bricolage Grotesque Semi Bold</vt:lpstr>
      <vt:lpstr>Inter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acer</cp:lastModifiedBy>
  <cp:revision>3</cp:revision>
  <dcterms:created xsi:type="dcterms:W3CDTF">2025-05-16T12:26:51Z</dcterms:created>
  <dcterms:modified xsi:type="dcterms:W3CDTF">2025-05-16T12:59:29Z</dcterms:modified>
</cp:coreProperties>
</file>